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312" r:id="rId4"/>
    <p:sldId id="311" r:id="rId5"/>
    <p:sldId id="306" r:id="rId6"/>
    <p:sldId id="307" r:id="rId7"/>
    <p:sldId id="269" r:id="rId8"/>
    <p:sldId id="286" r:id="rId9"/>
    <p:sldId id="301" r:id="rId10"/>
    <p:sldId id="293" r:id="rId11"/>
    <p:sldId id="292" r:id="rId12"/>
    <p:sldId id="291" r:id="rId13"/>
    <p:sldId id="290" r:id="rId14"/>
    <p:sldId id="289" r:id="rId15"/>
    <p:sldId id="288" r:id="rId16"/>
    <p:sldId id="287" r:id="rId17"/>
    <p:sldId id="302" r:id="rId18"/>
    <p:sldId id="267" r:id="rId19"/>
    <p:sldId id="294" r:id="rId20"/>
    <p:sldId id="296" r:id="rId21"/>
    <p:sldId id="295" r:id="rId22"/>
    <p:sldId id="261" r:id="rId23"/>
    <p:sldId id="275" r:id="rId24"/>
    <p:sldId id="308" r:id="rId25"/>
    <p:sldId id="297" r:id="rId26"/>
    <p:sldId id="276" r:id="rId27"/>
    <p:sldId id="303" r:id="rId28"/>
    <p:sldId id="263" r:id="rId29"/>
    <p:sldId id="309" r:id="rId30"/>
    <p:sldId id="298" r:id="rId31"/>
    <p:sldId id="310" r:id="rId32"/>
    <p:sldId id="299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43"/>
    <a:srgbClr val="E5D7BA"/>
    <a:srgbClr val="FE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73233" autoAdjust="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EBAC-6BA1-D244-836F-C8D3F3F44B63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A9BE-688B-1C4B-97E1-4F67D95BA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8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7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7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8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A9BE-688B-1C4B-97E1-4F67D95BA7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324B-2951-4346-90FE-28E39F65C467}" type="datetimeFigureOut">
              <a:rPr lang="en-US" smtClean="0"/>
              <a:t>12-10-14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825F6-7DF7-2F43-9935-F3762A2533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199" y="2130425"/>
            <a:ext cx="8292067" cy="2098675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 smtClean="0">
                <a:latin typeface="Rockwell"/>
                <a:cs typeface="Rockwell"/>
              </a:rPr>
              <a:t>Primer 2</a:t>
            </a:r>
            <a:r>
              <a:rPr lang="en-US" sz="8000" dirty="0" smtClean="0">
                <a:latin typeface="Rockwell"/>
                <a:cs typeface="Rockwell"/>
              </a:rPr>
              <a:t> </a:t>
            </a:r>
            <a:r>
              <a:rPr lang="en-US" sz="9800" dirty="0" smtClean="0">
                <a:latin typeface="Rockwell"/>
                <a:cs typeface="Rockwell"/>
              </a:rPr>
              <a:t/>
            </a:r>
            <a:br>
              <a:rPr lang="en-US" sz="9800" dirty="0" smtClean="0">
                <a:latin typeface="Rockwell"/>
                <a:cs typeface="Rockwell"/>
              </a:rPr>
            </a:br>
            <a:r>
              <a:rPr lang="en-US" sz="4444" dirty="0" smtClean="0">
                <a:latin typeface="Rockwell"/>
                <a:cs typeface="Rockwell"/>
              </a:rPr>
              <a:t>Systems Biology and </a:t>
            </a:r>
            <a:r>
              <a:rPr lang="en-US" sz="4444" dirty="0" err="1" smtClean="0">
                <a:latin typeface="Rockwell"/>
                <a:cs typeface="Rockwell"/>
              </a:rPr>
              <a:t>Omics</a:t>
            </a:r>
            <a:r>
              <a:rPr lang="en-US" sz="4444" dirty="0" smtClean="0">
                <a:latin typeface="Rockwell"/>
                <a:cs typeface="Rockwell"/>
              </a:rPr>
              <a:t> Data</a:t>
            </a:r>
            <a:endParaRPr lang="en-US" sz="4444" dirty="0">
              <a:latin typeface="Rockwell"/>
              <a:cs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3109" y="5453137"/>
            <a:ext cx="3036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Cydney Nielsen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BC Cancer Agency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Vancouver, BC, Canada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796026" y="2612919"/>
            <a:ext cx="92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96026" y="3399762"/>
            <a:ext cx="7173992" cy="7782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Sequence similarity (</a:t>
            </a:r>
            <a:r>
              <a:rPr lang="en-US" sz="2000" i="1" dirty="0" smtClean="0">
                <a:solidFill>
                  <a:srgbClr val="404040"/>
                </a:solidFill>
                <a:latin typeface="Gill Sans"/>
                <a:cs typeface="Gill Sans"/>
              </a:rPr>
              <a:t>homology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) may indicate functional similarity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5156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51440" y="3922608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51440" y="483123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164952" y="3527320"/>
            <a:ext cx="4826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522776" y="3527320"/>
            <a:ext cx="6985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652826" y="3527320"/>
            <a:ext cx="3937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321978" y="3527320"/>
            <a:ext cx="7620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598078" y="4435943"/>
            <a:ext cx="4826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4713026" y="4435943"/>
            <a:ext cx="7620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49" idx="2"/>
            <a:endCxn id="40" idx="0"/>
          </p:cNvCxnSpPr>
          <p:nvPr/>
        </p:nvCxnSpPr>
        <p:spPr>
          <a:xfrm flipH="1">
            <a:off x="3406252" y="2982251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  <a:endCxn id="40" idx="2"/>
          </p:cNvCxnSpPr>
          <p:nvPr/>
        </p:nvCxnSpPr>
        <p:spPr>
          <a:xfrm flipH="1" flipV="1">
            <a:off x="3406252" y="3922608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2"/>
            <a:endCxn id="41" idx="0"/>
          </p:cNvCxnSpPr>
          <p:nvPr/>
        </p:nvCxnSpPr>
        <p:spPr>
          <a:xfrm>
            <a:off x="5798876" y="2982251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2"/>
            <a:endCxn id="46" idx="0"/>
          </p:cNvCxnSpPr>
          <p:nvPr/>
        </p:nvCxnSpPr>
        <p:spPr>
          <a:xfrm flipH="1">
            <a:off x="4702978" y="2982251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50" idx="0"/>
          </p:cNvCxnSpPr>
          <p:nvPr/>
        </p:nvCxnSpPr>
        <p:spPr>
          <a:xfrm>
            <a:off x="4702978" y="3922608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2" idx="2"/>
            <a:endCxn id="45" idx="0"/>
          </p:cNvCxnSpPr>
          <p:nvPr/>
        </p:nvCxnSpPr>
        <p:spPr>
          <a:xfrm flipH="1">
            <a:off x="5849676" y="2982251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5729026" y="4435943"/>
            <a:ext cx="3937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45" idx="2"/>
            <a:endCxn id="73" idx="0"/>
          </p:cNvCxnSpPr>
          <p:nvPr/>
        </p:nvCxnSpPr>
        <p:spPr>
          <a:xfrm>
            <a:off x="5849676" y="3922608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383076" y="4435943"/>
            <a:ext cx="6985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1" idx="2"/>
            <a:endCxn id="42" idx="0"/>
          </p:cNvCxnSpPr>
          <p:nvPr/>
        </p:nvCxnSpPr>
        <p:spPr>
          <a:xfrm flipH="1">
            <a:off x="6732326" y="3922608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91230" y="3527320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235730" y="443594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endCxn id="39" idx="0"/>
          </p:cNvCxnSpPr>
          <p:nvPr/>
        </p:nvCxnSpPr>
        <p:spPr>
          <a:xfrm flipH="1">
            <a:off x="3930930" y="2982251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4" idx="0"/>
          </p:cNvCxnSpPr>
          <p:nvPr/>
        </p:nvCxnSpPr>
        <p:spPr>
          <a:xfrm>
            <a:off x="3930930" y="3924997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96026" y="261291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92644" y="35532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6026" y="446189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274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51440" y="3922608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51440" y="483123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164952" y="3527320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522776" y="3527320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652826" y="3527320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321978" y="3527320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598078" y="4435943"/>
            <a:ext cx="482600" cy="395288"/>
          </a:xfrm>
          <a:prstGeom prst="roundRect">
            <a:avLst/>
          </a:prstGeom>
          <a:solidFill>
            <a:srgbClr val="9537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4713026" y="443594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49" idx="2"/>
            <a:endCxn id="40" idx="0"/>
          </p:cNvCxnSpPr>
          <p:nvPr/>
        </p:nvCxnSpPr>
        <p:spPr>
          <a:xfrm flipH="1">
            <a:off x="3406252" y="2982251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  <a:endCxn id="40" idx="2"/>
          </p:cNvCxnSpPr>
          <p:nvPr/>
        </p:nvCxnSpPr>
        <p:spPr>
          <a:xfrm flipH="1" flipV="1">
            <a:off x="3406252" y="3922608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2"/>
            <a:endCxn id="41" idx="0"/>
          </p:cNvCxnSpPr>
          <p:nvPr/>
        </p:nvCxnSpPr>
        <p:spPr>
          <a:xfrm>
            <a:off x="5798876" y="2982251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2"/>
            <a:endCxn id="46" idx="0"/>
          </p:cNvCxnSpPr>
          <p:nvPr/>
        </p:nvCxnSpPr>
        <p:spPr>
          <a:xfrm flipH="1">
            <a:off x="4702978" y="2982251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50" idx="0"/>
          </p:cNvCxnSpPr>
          <p:nvPr/>
        </p:nvCxnSpPr>
        <p:spPr>
          <a:xfrm>
            <a:off x="4702978" y="3922608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2" idx="2"/>
            <a:endCxn id="45" idx="0"/>
          </p:cNvCxnSpPr>
          <p:nvPr/>
        </p:nvCxnSpPr>
        <p:spPr>
          <a:xfrm flipH="1">
            <a:off x="5849676" y="2982251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5729026" y="4435943"/>
            <a:ext cx="393700" cy="395288"/>
          </a:xfrm>
          <a:prstGeom prst="roundRect">
            <a:avLst/>
          </a:prstGeom>
          <a:solidFill>
            <a:srgbClr val="37609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45" idx="2"/>
            <a:endCxn id="73" idx="0"/>
          </p:cNvCxnSpPr>
          <p:nvPr/>
        </p:nvCxnSpPr>
        <p:spPr>
          <a:xfrm>
            <a:off x="5849676" y="3922608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383076" y="4435943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1" idx="2"/>
            <a:endCxn id="42" idx="0"/>
          </p:cNvCxnSpPr>
          <p:nvPr/>
        </p:nvCxnSpPr>
        <p:spPr>
          <a:xfrm flipH="1">
            <a:off x="6732326" y="3922608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91230" y="3527320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235730" y="443594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endCxn id="39" idx="0"/>
          </p:cNvCxnSpPr>
          <p:nvPr/>
        </p:nvCxnSpPr>
        <p:spPr>
          <a:xfrm flipH="1">
            <a:off x="3930930" y="2982251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4" idx="0"/>
          </p:cNvCxnSpPr>
          <p:nvPr/>
        </p:nvCxnSpPr>
        <p:spPr>
          <a:xfrm>
            <a:off x="3930930" y="3924997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96026" y="261291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92644" y="35532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6026" y="446189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0092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51440" y="3922608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51440" y="483123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164952" y="3527320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522776" y="3527320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652826" y="3527320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321978" y="3527320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598078" y="4435943"/>
            <a:ext cx="482600" cy="395288"/>
          </a:xfrm>
          <a:prstGeom prst="roundRect">
            <a:avLst/>
          </a:prstGeom>
          <a:solidFill>
            <a:srgbClr val="9537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4713026" y="443594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49" idx="2"/>
            <a:endCxn id="40" idx="0"/>
          </p:cNvCxnSpPr>
          <p:nvPr/>
        </p:nvCxnSpPr>
        <p:spPr>
          <a:xfrm flipH="1">
            <a:off x="3406252" y="2982251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  <a:endCxn id="40" idx="2"/>
          </p:cNvCxnSpPr>
          <p:nvPr/>
        </p:nvCxnSpPr>
        <p:spPr>
          <a:xfrm flipH="1" flipV="1">
            <a:off x="3406252" y="3922608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2"/>
            <a:endCxn id="41" idx="0"/>
          </p:cNvCxnSpPr>
          <p:nvPr/>
        </p:nvCxnSpPr>
        <p:spPr>
          <a:xfrm>
            <a:off x="5798876" y="2982251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2"/>
            <a:endCxn id="46" idx="0"/>
          </p:cNvCxnSpPr>
          <p:nvPr/>
        </p:nvCxnSpPr>
        <p:spPr>
          <a:xfrm flipH="1">
            <a:off x="4702978" y="2982251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50" idx="0"/>
          </p:cNvCxnSpPr>
          <p:nvPr/>
        </p:nvCxnSpPr>
        <p:spPr>
          <a:xfrm>
            <a:off x="4702978" y="3922608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2" idx="2"/>
            <a:endCxn id="45" idx="0"/>
          </p:cNvCxnSpPr>
          <p:nvPr/>
        </p:nvCxnSpPr>
        <p:spPr>
          <a:xfrm flipH="1">
            <a:off x="5849676" y="2982251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5729026" y="4435943"/>
            <a:ext cx="393700" cy="395288"/>
          </a:xfrm>
          <a:prstGeom prst="roundRect">
            <a:avLst/>
          </a:prstGeom>
          <a:solidFill>
            <a:srgbClr val="37609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45" idx="2"/>
            <a:endCxn id="73" idx="0"/>
          </p:cNvCxnSpPr>
          <p:nvPr/>
        </p:nvCxnSpPr>
        <p:spPr>
          <a:xfrm>
            <a:off x="5849676" y="3922608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383076" y="4435943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1" idx="2"/>
            <a:endCxn id="42" idx="0"/>
          </p:cNvCxnSpPr>
          <p:nvPr/>
        </p:nvCxnSpPr>
        <p:spPr>
          <a:xfrm flipH="1">
            <a:off x="6732326" y="3922608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91230" y="3527320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235730" y="443594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endCxn id="39" idx="0"/>
          </p:cNvCxnSpPr>
          <p:nvPr/>
        </p:nvCxnSpPr>
        <p:spPr>
          <a:xfrm flipH="1">
            <a:off x="3930930" y="2982251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4" idx="0"/>
          </p:cNvCxnSpPr>
          <p:nvPr/>
        </p:nvCxnSpPr>
        <p:spPr>
          <a:xfrm>
            <a:off x="3930930" y="3924997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96026" y="261291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92644" y="35532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6026" y="446189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60687" y="2524019"/>
            <a:ext cx="119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pathogenic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60687" y="3476520"/>
            <a:ext cx="162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n</a:t>
            </a:r>
            <a:r>
              <a:rPr lang="en-US" dirty="0" smtClean="0">
                <a:latin typeface="Gill Sans"/>
                <a:cs typeface="Gill Sans"/>
              </a:rPr>
              <a:t>on-pathogenic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60687" y="4382254"/>
            <a:ext cx="162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n</a:t>
            </a:r>
            <a:r>
              <a:rPr lang="en-US" dirty="0" smtClean="0">
                <a:latin typeface="Gill Sans"/>
                <a:cs typeface="Gill Sans"/>
              </a:rPr>
              <a:t>on-pathogenic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763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51440" y="3922608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51440" y="483123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164952" y="3527320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522776" y="3527320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652826" y="3527320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321978" y="3527320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598078" y="4435943"/>
            <a:ext cx="482600" cy="395288"/>
          </a:xfrm>
          <a:prstGeom prst="roundRect">
            <a:avLst/>
          </a:prstGeom>
          <a:solidFill>
            <a:srgbClr val="9537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4713026" y="443594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49" idx="2"/>
            <a:endCxn id="40" idx="0"/>
          </p:cNvCxnSpPr>
          <p:nvPr/>
        </p:nvCxnSpPr>
        <p:spPr>
          <a:xfrm flipH="1">
            <a:off x="3406252" y="2982251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0"/>
            <a:endCxn id="40" idx="2"/>
          </p:cNvCxnSpPr>
          <p:nvPr/>
        </p:nvCxnSpPr>
        <p:spPr>
          <a:xfrm flipH="1" flipV="1">
            <a:off x="3406252" y="3922608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2"/>
            <a:endCxn id="41" idx="0"/>
          </p:cNvCxnSpPr>
          <p:nvPr/>
        </p:nvCxnSpPr>
        <p:spPr>
          <a:xfrm>
            <a:off x="5798876" y="2982251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2"/>
            <a:endCxn id="46" idx="0"/>
          </p:cNvCxnSpPr>
          <p:nvPr/>
        </p:nvCxnSpPr>
        <p:spPr>
          <a:xfrm flipH="1">
            <a:off x="4702978" y="2982251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2"/>
            <a:endCxn id="50" idx="0"/>
          </p:cNvCxnSpPr>
          <p:nvPr/>
        </p:nvCxnSpPr>
        <p:spPr>
          <a:xfrm>
            <a:off x="4702978" y="3922608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2" idx="2"/>
            <a:endCxn id="45" idx="0"/>
          </p:cNvCxnSpPr>
          <p:nvPr/>
        </p:nvCxnSpPr>
        <p:spPr>
          <a:xfrm flipH="1">
            <a:off x="5849676" y="2982251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5729026" y="4435943"/>
            <a:ext cx="393700" cy="395288"/>
          </a:xfrm>
          <a:prstGeom prst="roundRect">
            <a:avLst/>
          </a:prstGeom>
          <a:solidFill>
            <a:srgbClr val="37609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45" idx="2"/>
            <a:endCxn id="73" idx="0"/>
          </p:cNvCxnSpPr>
          <p:nvPr/>
        </p:nvCxnSpPr>
        <p:spPr>
          <a:xfrm>
            <a:off x="5849676" y="3922608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383076" y="4435943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1" idx="2"/>
            <a:endCxn id="42" idx="0"/>
          </p:cNvCxnSpPr>
          <p:nvPr/>
        </p:nvCxnSpPr>
        <p:spPr>
          <a:xfrm flipH="1">
            <a:off x="6732326" y="3922608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91230" y="3527320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235730" y="443594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endCxn id="39" idx="0"/>
          </p:cNvCxnSpPr>
          <p:nvPr/>
        </p:nvCxnSpPr>
        <p:spPr>
          <a:xfrm flipH="1">
            <a:off x="3930930" y="2982251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4" idx="0"/>
          </p:cNvCxnSpPr>
          <p:nvPr/>
        </p:nvCxnSpPr>
        <p:spPr>
          <a:xfrm>
            <a:off x="3930930" y="3924997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96026" y="261291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92644" y="35532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6026" y="446189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60687" y="2524019"/>
            <a:ext cx="119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pathogenic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60687" y="3476520"/>
            <a:ext cx="162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n</a:t>
            </a:r>
            <a:r>
              <a:rPr lang="en-US" dirty="0" smtClean="0">
                <a:latin typeface="Gill Sans"/>
                <a:cs typeface="Gill Sans"/>
              </a:rPr>
              <a:t>on-pathogenic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60687" y="4382254"/>
            <a:ext cx="162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n</a:t>
            </a:r>
            <a:r>
              <a:rPr lang="en-US" dirty="0" smtClean="0">
                <a:latin typeface="Gill Sans"/>
                <a:cs typeface="Gill Sans"/>
              </a:rPr>
              <a:t>on-pathogenic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" name="Oval 1"/>
          <p:cNvSpPr/>
          <p:nvPr/>
        </p:nvSpPr>
        <p:spPr>
          <a:xfrm>
            <a:off x="6344976" y="2418583"/>
            <a:ext cx="488950" cy="73101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3965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601708" y="5341603"/>
            <a:ext cx="6970318" cy="7782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Rockwell"/>
                <a:cs typeface="Rockwell"/>
              </a:rPr>
              <a:t>Paper 2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: Gene-</a:t>
            </a:r>
            <a:r>
              <a:rPr lang="en-US" sz="2000" dirty="0" err="1" smtClean="0">
                <a:solidFill>
                  <a:srgbClr val="404040"/>
                </a:solidFill>
                <a:latin typeface="Rockwell"/>
                <a:cs typeface="Rockwell"/>
              </a:rPr>
              <a:t>RiViT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: A Visualization Tool for Comparative Analysis of Gene Neighborhoods in Prokaryotes</a:t>
            </a:r>
            <a:endParaRPr lang="en-US" sz="2000" dirty="0">
              <a:solidFill>
                <a:srgbClr val="404040"/>
              </a:solidFill>
              <a:latin typeface="Rockwell"/>
              <a:cs typeface="Rockwell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951440" y="3922608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951440" y="483123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164952" y="3527320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522776" y="3527320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5652826" y="3527320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321978" y="3527320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3598078" y="4435943"/>
            <a:ext cx="482600" cy="395288"/>
          </a:xfrm>
          <a:prstGeom prst="roundRect">
            <a:avLst/>
          </a:prstGeom>
          <a:solidFill>
            <a:srgbClr val="9537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4713026" y="443594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93" idx="2"/>
            <a:endCxn id="68" idx="0"/>
          </p:cNvCxnSpPr>
          <p:nvPr/>
        </p:nvCxnSpPr>
        <p:spPr>
          <a:xfrm flipH="1">
            <a:off x="3406252" y="2982251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4" idx="0"/>
            <a:endCxn id="68" idx="2"/>
          </p:cNvCxnSpPr>
          <p:nvPr/>
        </p:nvCxnSpPr>
        <p:spPr>
          <a:xfrm flipH="1" flipV="1">
            <a:off x="3406252" y="3922608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4" idx="2"/>
            <a:endCxn id="69" idx="0"/>
          </p:cNvCxnSpPr>
          <p:nvPr/>
        </p:nvCxnSpPr>
        <p:spPr>
          <a:xfrm>
            <a:off x="5798876" y="2982251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6" idx="2"/>
            <a:endCxn id="72" idx="0"/>
          </p:cNvCxnSpPr>
          <p:nvPr/>
        </p:nvCxnSpPr>
        <p:spPr>
          <a:xfrm flipH="1">
            <a:off x="4702978" y="2982251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2" idx="2"/>
            <a:endCxn id="82" idx="0"/>
          </p:cNvCxnSpPr>
          <p:nvPr/>
        </p:nvCxnSpPr>
        <p:spPr>
          <a:xfrm>
            <a:off x="4702978" y="3922608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5" idx="2"/>
            <a:endCxn id="70" idx="0"/>
          </p:cNvCxnSpPr>
          <p:nvPr/>
        </p:nvCxnSpPr>
        <p:spPr>
          <a:xfrm flipH="1">
            <a:off x="5849676" y="2982251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5729026" y="4435943"/>
            <a:ext cx="393700" cy="395288"/>
          </a:xfrm>
          <a:prstGeom prst="roundRect">
            <a:avLst/>
          </a:prstGeom>
          <a:solidFill>
            <a:srgbClr val="37609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70" idx="2"/>
            <a:endCxn id="89" idx="0"/>
          </p:cNvCxnSpPr>
          <p:nvPr/>
        </p:nvCxnSpPr>
        <p:spPr>
          <a:xfrm>
            <a:off x="5849676" y="3922608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6383076" y="4435943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69" idx="2"/>
            <a:endCxn id="91" idx="0"/>
          </p:cNvCxnSpPr>
          <p:nvPr/>
        </p:nvCxnSpPr>
        <p:spPr>
          <a:xfrm flipH="1">
            <a:off x="6732326" y="3922608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3791230" y="3527320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4235730" y="443594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endCxn id="98" idx="0"/>
          </p:cNvCxnSpPr>
          <p:nvPr/>
        </p:nvCxnSpPr>
        <p:spPr>
          <a:xfrm flipH="1">
            <a:off x="3930930" y="2982251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99" idx="0"/>
          </p:cNvCxnSpPr>
          <p:nvPr/>
        </p:nvCxnSpPr>
        <p:spPr>
          <a:xfrm>
            <a:off x="3930930" y="3924997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796026" y="261291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92644" y="35532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796026" y="446189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5370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951440" y="3922608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51440" y="483123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164952" y="3527320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6522776" y="3527320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5652826" y="3527320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4321978" y="3527320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3598078" y="4435943"/>
            <a:ext cx="482600" cy="395288"/>
          </a:xfrm>
          <a:prstGeom prst="roundRect">
            <a:avLst/>
          </a:prstGeom>
          <a:solidFill>
            <a:srgbClr val="9537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4713026" y="443594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>
            <a:stCxn id="94" idx="2"/>
            <a:endCxn id="69" idx="0"/>
          </p:cNvCxnSpPr>
          <p:nvPr/>
        </p:nvCxnSpPr>
        <p:spPr>
          <a:xfrm flipH="1">
            <a:off x="3406252" y="2982251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2" idx="0"/>
            <a:endCxn id="69" idx="2"/>
          </p:cNvCxnSpPr>
          <p:nvPr/>
        </p:nvCxnSpPr>
        <p:spPr>
          <a:xfrm flipH="1" flipV="1">
            <a:off x="3406252" y="3922608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5" idx="2"/>
            <a:endCxn id="70" idx="0"/>
          </p:cNvCxnSpPr>
          <p:nvPr/>
        </p:nvCxnSpPr>
        <p:spPr>
          <a:xfrm>
            <a:off x="5798876" y="2982251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7" idx="2"/>
            <a:endCxn id="74" idx="0"/>
          </p:cNvCxnSpPr>
          <p:nvPr/>
        </p:nvCxnSpPr>
        <p:spPr>
          <a:xfrm flipH="1">
            <a:off x="4702978" y="2982251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2"/>
            <a:endCxn id="83" idx="0"/>
          </p:cNvCxnSpPr>
          <p:nvPr/>
        </p:nvCxnSpPr>
        <p:spPr>
          <a:xfrm>
            <a:off x="4702978" y="3922608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6" idx="2"/>
            <a:endCxn id="72" idx="0"/>
          </p:cNvCxnSpPr>
          <p:nvPr/>
        </p:nvCxnSpPr>
        <p:spPr>
          <a:xfrm flipH="1">
            <a:off x="5849676" y="2982251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5729026" y="4435943"/>
            <a:ext cx="393700" cy="395288"/>
          </a:xfrm>
          <a:prstGeom prst="roundRect">
            <a:avLst/>
          </a:prstGeom>
          <a:solidFill>
            <a:srgbClr val="37609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72" idx="2"/>
            <a:endCxn id="90" idx="0"/>
          </p:cNvCxnSpPr>
          <p:nvPr/>
        </p:nvCxnSpPr>
        <p:spPr>
          <a:xfrm>
            <a:off x="5849676" y="3922608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383076" y="4435943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0" idx="2"/>
            <a:endCxn id="92" idx="0"/>
          </p:cNvCxnSpPr>
          <p:nvPr/>
        </p:nvCxnSpPr>
        <p:spPr>
          <a:xfrm flipH="1">
            <a:off x="6732326" y="3922608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91230" y="3527320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4235730" y="443594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endCxn id="99" idx="0"/>
          </p:cNvCxnSpPr>
          <p:nvPr/>
        </p:nvCxnSpPr>
        <p:spPr>
          <a:xfrm flipH="1">
            <a:off x="3930930" y="2982251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100" idx="0"/>
          </p:cNvCxnSpPr>
          <p:nvPr/>
        </p:nvCxnSpPr>
        <p:spPr>
          <a:xfrm>
            <a:off x="3930930" y="3924997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>
            <a:off x="3214426" y="2435280"/>
            <a:ext cx="2171700" cy="701620"/>
          </a:xfrm>
          <a:prstGeom prst="roundRect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796026" y="261291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792644" y="35532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96026" y="446189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048280" y="3381675"/>
            <a:ext cx="2171700" cy="701620"/>
          </a:xfrm>
          <a:prstGeom prst="roundRect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ounded Rectangle 112"/>
          <p:cNvSpPr/>
          <p:nvPr/>
        </p:nvSpPr>
        <p:spPr>
          <a:xfrm>
            <a:off x="3426628" y="4297083"/>
            <a:ext cx="2171700" cy="701620"/>
          </a:xfrm>
          <a:prstGeom prst="roundRect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1601708" y="5062203"/>
            <a:ext cx="6831092" cy="12877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i="1" dirty="0" smtClean="0">
                <a:solidFill>
                  <a:srgbClr val="404040"/>
                </a:solidFill>
                <a:latin typeface="Gill Sans"/>
                <a:cs typeface="Gill Sans"/>
              </a:rPr>
              <a:t>Operon</a:t>
            </a:r>
            <a:r>
              <a:rPr lang="en-US" sz="2000" dirty="0">
                <a:solidFill>
                  <a:srgbClr val="404040"/>
                </a:solidFill>
                <a:latin typeface="Gill Sans"/>
                <a:cs typeface="Gill Sans"/>
              </a:rPr>
              <a:t>: cluster of genes under the control of a single 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promoter (i.e. transcribed into a single RNA molecule)</a:t>
            </a:r>
          </a:p>
        </p:txBody>
      </p:sp>
    </p:spTree>
    <p:extLst>
      <p:ext uri="{BB962C8B-B14F-4D97-AF65-F5344CB8AC3E}">
        <p14:creationId xmlns:p14="http://schemas.microsoft.com/office/powerpoint/2010/main" val="334963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601708" y="5062203"/>
            <a:ext cx="6831092" cy="12877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i="1" dirty="0" smtClean="0">
                <a:solidFill>
                  <a:srgbClr val="404040"/>
                </a:solidFill>
                <a:latin typeface="Gill Sans"/>
                <a:cs typeface="Gill Sans"/>
              </a:rPr>
              <a:t>Operon</a:t>
            </a:r>
            <a:r>
              <a:rPr lang="en-US" sz="2000" dirty="0">
                <a:solidFill>
                  <a:srgbClr val="404040"/>
                </a:solidFill>
                <a:latin typeface="Gill Sans"/>
                <a:cs typeface="Gill Sans"/>
              </a:rPr>
              <a:t>: cluster of genes under the control of a single 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promoter (i.e. transcribed into a single RNA molecule)</a:t>
            </a:r>
          </a:p>
          <a:p>
            <a:pPr algn="l"/>
            <a:endParaRPr lang="en-US" sz="2000" b="1" dirty="0" smtClean="0">
              <a:solidFill>
                <a:srgbClr val="404040"/>
              </a:solidFill>
              <a:latin typeface="Gill Sans"/>
              <a:cs typeface="Gill Sans"/>
            </a:endParaRPr>
          </a:p>
          <a:p>
            <a:pPr algn="l"/>
            <a:r>
              <a:rPr lang="en-US" sz="2000" i="1" dirty="0" smtClean="0">
                <a:solidFill>
                  <a:srgbClr val="404040"/>
                </a:solidFill>
                <a:latin typeface="Gill Sans"/>
                <a:cs typeface="Gill Sans"/>
              </a:rPr>
              <a:t>Horizontal </a:t>
            </a:r>
            <a:r>
              <a:rPr lang="en-US" sz="2000" i="1" dirty="0">
                <a:solidFill>
                  <a:srgbClr val="404040"/>
                </a:solidFill>
                <a:latin typeface="Gill Sans"/>
                <a:cs typeface="Gill Sans"/>
              </a:rPr>
              <a:t>Gene </a:t>
            </a:r>
            <a:r>
              <a:rPr lang="en-US" sz="2000" i="1" dirty="0" smtClean="0">
                <a:solidFill>
                  <a:srgbClr val="404040"/>
                </a:solidFill>
                <a:latin typeface="Gill Sans"/>
                <a:cs typeface="Gill Sans"/>
              </a:rPr>
              <a:t>Transfer</a:t>
            </a:r>
            <a:r>
              <a:rPr lang="en-US" sz="2000" dirty="0">
                <a:solidFill>
                  <a:srgbClr val="404040"/>
                </a:solidFill>
                <a:latin typeface="Gill Sans"/>
                <a:cs typeface="Gill Sans"/>
              </a:rPr>
              <a:t>: 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transfer of genetic material from external sources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951440" y="3922608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51440" y="483123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164952" y="3527320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6522776" y="3527320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5652826" y="3527320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4321978" y="3527320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3598078" y="4435943"/>
            <a:ext cx="482600" cy="395288"/>
          </a:xfrm>
          <a:prstGeom prst="roundRect">
            <a:avLst/>
          </a:prstGeom>
          <a:solidFill>
            <a:srgbClr val="9537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4713026" y="443594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>
            <a:stCxn id="94" idx="2"/>
            <a:endCxn id="69" idx="0"/>
          </p:cNvCxnSpPr>
          <p:nvPr/>
        </p:nvCxnSpPr>
        <p:spPr>
          <a:xfrm flipH="1">
            <a:off x="3406252" y="2982251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2" idx="0"/>
            <a:endCxn id="69" idx="2"/>
          </p:cNvCxnSpPr>
          <p:nvPr/>
        </p:nvCxnSpPr>
        <p:spPr>
          <a:xfrm flipH="1" flipV="1">
            <a:off x="3406252" y="3922608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5" idx="2"/>
            <a:endCxn id="70" idx="0"/>
          </p:cNvCxnSpPr>
          <p:nvPr/>
        </p:nvCxnSpPr>
        <p:spPr>
          <a:xfrm>
            <a:off x="5798876" y="2982251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7" idx="2"/>
            <a:endCxn id="74" idx="0"/>
          </p:cNvCxnSpPr>
          <p:nvPr/>
        </p:nvCxnSpPr>
        <p:spPr>
          <a:xfrm flipH="1">
            <a:off x="4702978" y="2982251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2"/>
            <a:endCxn id="83" idx="0"/>
          </p:cNvCxnSpPr>
          <p:nvPr/>
        </p:nvCxnSpPr>
        <p:spPr>
          <a:xfrm>
            <a:off x="4702978" y="3922608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6" idx="2"/>
            <a:endCxn id="72" idx="0"/>
          </p:cNvCxnSpPr>
          <p:nvPr/>
        </p:nvCxnSpPr>
        <p:spPr>
          <a:xfrm flipH="1">
            <a:off x="5849676" y="2982251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5729026" y="4435943"/>
            <a:ext cx="393700" cy="395288"/>
          </a:xfrm>
          <a:prstGeom prst="roundRect">
            <a:avLst/>
          </a:prstGeom>
          <a:solidFill>
            <a:srgbClr val="37609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72" idx="2"/>
            <a:endCxn id="90" idx="0"/>
          </p:cNvCxnSpPr>
          <p:nvPr/>
        </p:nvCxnSpPr>
        <p:spPr>
          <a:xfrm>
            <a:off x="5849676" y="3922608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383076" y="4435943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0" idx="2"/>
            <a:endCxn id="92" idx="0"/>
          </p:cNvCxnSpPr>
          <p:nvPr/>
        </p:nvCxnSpPr>
        <p:spPr>
          <a:xfrm flipH="1">
            <a:off x="6732326" y="3922608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791230" y="3527320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4235730" y="443594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endCxn id="99" idx="0"/>
          </p:cNvCxnSpPr>
          <p:nvPr/>
        </p:nvCxnSpPr>
        <p:spPr>
          <a:xfrm flipH="1">
            <a:off x="3930930" y="2982251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100" idx="0"/>
          </p:cNvCxnSpPr>
          <p:nvPr/>
        </p:nvCxnSpPr>
        <p:spPr>
          <a:xfrm>
            <a:off x="3930930" y="3924997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96026" y="261291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792644" y="35532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96026" y="4461899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214426" y="2435280"/>
            <a:ext cx="2171700" cy="701620"/>
          </a:xfrm>
          <a:prstGeom prst="roundRect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048280" y="3381675"/>
            <a:ext cx="2171700" cy="701620"/>
          </a:xfrm>
          <a:prstGeom prst="roundRect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3426628" y="4297083"/>
            <a:ext cx="2171700" cy="701620"/>
          </a:xfrm>
          <a:prstGeom prst="roundRect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3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32821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85808" y="1646435"/>
            <a:ext cx="7542292" cy="69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Microarrays to measure changes in gene expression</a:t>
            </a:r>
            <a:endParaRPr lang="en-US" sz="2000" b="1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32821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85808" y="1646435"/>
            <a:ext cx="7542292" cy="69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Microarrays to measure changes in gene expression</a:t>
            </a:r>
            <a:endParaRPr lang="en-US" sz="2000" b="1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pic>
        <p:nvPicPr>
          <p:cNvPr id="24" name="Picture 23" descr="microarray_da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9" y="2608079"/>
            <a:ext cx="4596279" cy="2717800"/>
          </a:xfrm>
          <a:prstGeom prst="rect">
            <a:avLst/>
          </a:prstGeom>
        </p:spPr>
      </p:pic>
      <p:sp>
        <p:nvSpPr>
          <p:cNvPr id="25" name="Rectangle 8"/>
          <p:cNvSpPr>
            <a:spLocks/>
          </p:cNvSpPr>
          <p:nvPr/>
        </p:nvSpPr>
        <p:spPr bwMode="auto">
          <a:xfrm rot="5400000">
            <a:off x="1091913" y="4187961"/>
            <a:ext cx="2920996" cy="26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Change in gene expression</a:t>
            </a:r>
            <a:endParaRPr lang="en-US" sz="1600" dirty="0">
              <a:solidFill>
                <a:schemeClr val="tx1"/>
              </a:solidFill>
              <a:latin typeface="Gill Sans"/>
              <a:ea typeface="Helvetica Neue" charset="0"/>
              <a:cs typeface="Gill Sans"/>
              <a:sym typeface="Helvetica Neue" charset="0"/>
            </a:endParaRP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3276312" y="5186179"/>
            <a:ext cx="3809165" cy="363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Experimental condition (e.g. time point)</a:t>
            </a:r>
            <a:endParaRPr lang="en-US" sz="1600" dirty="0">
              <a:solidFill>
                <a:schemeClr val="tx1"/>
              </a:solidFill>
              <a:latin typeface="Gill Sans"/>
              <a:ea typeface="Helvetica Neue" charset="0"/>
              <a:cs typeface="Gill Sans"/>
              <a:sym typeface="Helvetica Neue" charset="0"/>
            </a:endParaRP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5182435" y="2387601"/>
            <a:ext cx="3809165" cy="296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Individual gene under a </a:t>
            </a:r>
            <a:r>
              <a:rPr lang="en-US" sz="1600" dirty="0" smtClean="0">
                <a:latin typeface="Gill Sans"/>
                <a:ea typeface="Helvetica Neue" charset="0"/>
                <a:cs typeface="Gill Sans"/>
                <a:sym typeface="Helvetica Neue" charset="0"/>
              </a:rPr>
              <a:t>given </a:t>
            </a: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condition</a:t>
            </a:r>
            <a:endParaRPr lang="en-US" sz="1600" dirty="0">
              <a:solidFill>
                <a:schemeClr val="tx1"/>
              </a:solidFill>
              <a:latin typeface="Gill Sans"/>
              <a:ea typeface="Helvetica Neue" charset="0"/>
              <a:cs typeface="Gill Sans"/>
              <a:sym typeface="Helvetica Neue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9100" y="3289300"/>
            <a:ext cx="190500" cy="21937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30" idx="7"/>
          </p:cNvCxnSpPr>
          <p:nvPr/>
        </p:nvCxnSpPr>
        <p:spPr>
          <a:xfrm flipH="1">
            <a:off x="5661702" y="2671583"/>
            <a:ext cx="1245975" cy="64984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4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Big Picture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790371" y="2278996"/>
            <a:ext cx="3087177" cy="2490682"/>
          </a:xfrm>
          <a:prstGeom prst="roundRect">
            <a:avLst/>
          </a:prstGeom>
          <a:solidFill>
            <a:srgbClr val="FEFFE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44651" y="2526045"/>
            <a:ext cx="1913670" cy="1348707"/>
          </a:xfrm>
          <a:prstGeom prst="ellipse">
            <a:avLst/>
          </a:prstGeom>
          <a:solidFill>
            <a:srgbClr val="E5D7B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77339" y="1776678"/>
            <a:ext cx="192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ckwell"/>
                <a:cs typeface="Rockwell"/>
              </a:rPr>
              <a:t>e</a:t>
            </a:r>
            <a:r>
              <a:rPr lang="en-US" sz="2000" dirty="0" smtClean="0">
                <a:latin typeface="Rockwell"/>
                <a:cs typeface="Rockwell"/>
              </a:rPr>
              <a:t>ukaryotic cell</a:t>
            </a:r>
            <a:endParaRPr lang="en-US" sz="2000" dirty="0">
              <a:latin typeface="Rockwell"/>
              <a:cs typeface="Rockwel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32880" y="3009285"/>
            <a:ext cx="1516230" cy="161482"/>
            <a:chOff x="4997395" y="2437289"/>
            <a:chExt cx="3874549" cy="406912"/>
          </a:xfrm>
        </p:grpSpPr>
        <p:grpSp>
          <p:nvGrpSpPr>
            <p:cNvPr id="25" name="Group 22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</p:grpSpPr>
          <p:grpSp>
            <p:nvGrpSpPr>
              <p:cNvPr id="33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7" name="Freeform 1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23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</p:grpSpPr>
          <p:grpSp>
            <p:nvGrpSpPr>
              <p:cNvPr id="27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2279455" y="3013530"/>
            <a:ext cx="1516230" cy="161482"/>
            <a:chOff x="4997395" y="2437289"/>
            <a:chExt cx="3874549" cy="406912"/>
          </a:xfrm>
          <a:solidFill>
            <a:srgbClr val="007E43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8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2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4" name="Oval 53"/>
          <p:cNvSpPr/>
          <p:nvPr/>
        </p:nvSpPr>
        <p:spPr>
          <a:xfrm>
            <a:off x="2617587" y="2958485"/>
            <a:ext cx="369267" cy="280015"/>
          </a:xfrm>
          <a:prstGeom prst="ellipse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667000" y="3106208"/>
            <a:ext cx="774700" cy="336550"/>
          </a:xfrm>
          <a:custGeom>
            <a:avLst/>
            <a:gdLst>
              <a:gd name="connsiteX0" fmla="*/ 0 w 774700"/>
              <a:gd name="connsiteY0" fmla="*/ 11642 h 336550"/>
              <a:gd name="connsiteX1" fmla="*/ 133350 w 774700"/>
              <a:gd name="connsiteY1" fmla="*/ 56092 h 336550"/>
              <a:gd name="connsiteX2" fmla="*/ 234950 w 774700"/>
              <a:gd name="connsiteY2" fmla="*/ 11642 h 336550"/>
              <a:gd name="connsiteX3" fmla="*/ 336550 w 774700"/>
              <a:gd name="connsiteY3" fmla="*/ 125942 h 336550"/>
              <a:gd name="connsiteX4" fmla="*/ 488950 w 774700"/>
              <a:gd name="connsiteY4" fmla="*/ 170392 h 336550"/>
              <a:gd name="connsiteX5" fmla="*/ 527050 w 774700"/>
              <a:gd name="connsiteY5" fmla="*/ 316442 h 336550"/>
              <a:gd name="connsiteX6" fmla="*/ 774700 w 774700"/>
              <a:gd name="connsiteY6" fmla="*/ 291042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336550">
                <a:moveTo>
                  <a:pt x="0" y="11642"/>
                </a:moveTo>
                <a:cubicBezTo>
                  <a:pt x="47096" y="33867"/>
                  <a:pt x="94192" y="56092"/>
                  <a:pt x="133350" y="56092"/>
                </a:cubicBezTo>
                <a:cubicBezTo>
                  <a:pt x="172508" y="56092"/>
                  <a:pt x="201083" y="0"/>
                  <a:pt x="234950" y="11642"/>
                </a:cubicBezTo>
                <a:cubicBezTo>
                  <a:pt x="268817" y="23284"/>
                  <a:pt x="294217" y="99484"/>
                  <a:pt x="336550" y="125942"/>
                </a:cubicBezTo>
                <a:cubicBezTo>
                  <a:pt x="378883" y="152400"/>
                  <a:pt x="457200" y="138642"/>
                  <a:pt x="488950" y="170392"/>
                </a:cubicBezTo>
                <a:cubicBezTo>
                  <a:pt x="520700" y="202142"/>
                  <a:pt x="479425" y="296334"/>
                  <a:pt x="527050" y="316442"/>
                </a:cubicBezTo>
                <a:cubicBezTo>
                  <a:pt x="574675" y="336550"/>
                  <a:pt x="774700" y="291042"/>
                  <a:pt x="774700" y="291042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63355" y="4076700"/>
            <a:ext cx="329850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663355" y="4267200"/>
            <a:ext cx="3298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986854" y="261622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3715" y="34110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78927" y="3202517"/>
            <a:ext cx="111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transcription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49666" y="3931277"/>
            <a:ext cx="95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translation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22798" y="4289854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3715" y="42608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48965" y="42926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993415" y="43751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63265" y="44450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52165" y="44259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231861" y="447548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307080" y="453644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216150" y="4229100"/>
            <a:ext cx="1041400" cy="107950"/>
          </a:xfrm>
          <a:custGeom>
            <a:avLst/>
            <a:gdLst>
              <a:gd name="connsiteX0" fmla="*/ 0 w 1041400"/>
              <a:gd name="connsiteY0" fmla="*/ 0 h 107950"/>
              <a:gd name="connsiteX1" fmla="*/ 165100 w 1041400"/>
              <a:gd name="connsiteY1" fmla="*/ 76200 h 107950"/>
              <a:gd name="connsiteX2" fmla="*/ 374650 w 1041400"/>
              <a:gd name="connsiteY2" fmla="*/ 38100 h 107950"/>
              <a:gd name="connsiteX3" fmla="*/ 527050 w 1041400"/>
              <a:gd name="connsiteY3" fmla="*/ 31750 h 107950"/>
              <a:gd name="connsiteX4" fmla="*/ 768350 w 1041400"/>
              <a:gd name="connsiteY4" fmla="*/ 38100 h 107950"/>
              <a:gd name="connsiteX5" fmla="*/ 927100 w 1041400"/>
              <a:gd name="connsiteY5" fmla="*/ 63500 h 107950"/>
              <a:gd name="connsiteX6" fmla="*/ 1041400 w 1041400"/>
              <a:gd name="connsiteY6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400" h="107950">
                <a:moveTo>
                  <a:pt x="0" y="0"/>
                </a:moveTo>
                <a:cubicBezTo>
                  <a:pt x="51329" y="34925"/>
                  <a:pt x="102658" y="69850"/>
                  <a:pt x="165100" y="76200"/>
                </a:cubicBezTo>
                <a:cubicBezTo>
                  <a:pt x="227542" y="82550"/>
                  <a:pt x="314325" y="45508"/>
                  <a:pt x="374650" y="38100"/>
                </a:cubicBezTo>
                <a:cubicBezTo>
                  <a:pt x="434975" y="30692"/>
                  <a:pt x="461433" y="31750"/>
                  <a:pt x="527050" y="31750"/>
                </a:cubicBezTo>
                <a:cubicBezTo>
                  <a:pt x="592667" y="31750"/>
                  <a:pt x="701675" y="32808"/>
                  <a:pt x="768350" y="38100"/>
                </a:cubicBezTo>
                <a:cubicBezTo>
                  <a:pt x="835025" y="43392"/>
                  <a:pt x="881592" y="51858"/>
                  <a:pt x="927100" y="63500"/>
                </a:cubicBezTo>
                <a:cubicBezTo>
                  <a:pt x="972608" y="75142"/>
                  <a:pt x="1041400" y="107950"/>
                  <a:pt x="1041400" y="10795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32821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85808" y="1646435"/>
            <a:ext cx="7542292" cy="69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Microarrays to measure changes in gene expression</a:t>
            </a:r>
            <a:endParaRPr lang="en-US" sz="2000" b="1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microarray_da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9" y="2608079"/>
            <a:ext cx="4596279" cy="2717800"/>
          </a:xfrm>
          <a:prstGeom prst="rect">
            <a:avLst/>
          </a:prstGeom>
        </p:spPr>
      </p:pic>
      <p:sp>
        <p:nvSpPr>
          <p:cNvPr id="23" name="Rectangle 8"/>
          <p:cNvSpPr>
            <a:spLocks/>
          </p:cNvSpPr>
          <p:nvPr/>
        </p:nvSpPr>
        <p:spPr bwMode="auto">
          <a:xfrm rot="5400000">
            <a:off x="1091913" y="4187961"/>
            <a:ext cx="2920996" cy="26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Change in gene expression</a:t>
            </a:r>
            <a:endParaRPr lang="en-US" sz="1600" dirty="0">
              <a:solidFill>
                <a:schemeClr val="tx1"/>
              </a:solidFill>
              <a:latin typeface="Gill Sans"/>
              <a:ea typeface="Helvetica Neue" charset="0"/>
              <a:cs typeface="Gill Sans"/>
              <a:sym typeface="Helvetica Neue" charset="0"/>
            </a:endParaRP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3276312" y="5186179"/>
            <a:ext cx="3809165" cy="363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Experimental condition (e.g. time point)</a:t>
            </a:r>
            <a:endParaRPr lang="en-US" sz="1600" dirty="0">
              <a:solidFill>
                <a:schemeClr val="tx1"/>
              </a:solidFill>
              <a:latin typeface="Gill Sans"/>
              <a:ea typeface="Helvetica Neue" charset="0"/>
              <a:cs typeface="Gill Sans"/>
              <a:sym typeface="Helvetica Neue" charset="0"/>
            </a:endParaRP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5182435" y="2387601"/>
            <a:ext cx="3809165" cy="296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Individual gene under a </a:t>
            </a:r>
            <a:r>
              <a:rPr lang="en-US" sz="1600" dirty="0" smtClean="0">
                <a:latin typeface="Gill Sans"/>
                <a:ea typeface="Helvetica Neue" charset="0"/>
                <a:cs typeface="Gill Sans"/>
                <a:sym typeface="Helvetica Neue" charset="0"/>
              </a:rPr>
              <a:t>given </a:t>
            </a: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condition</a:t>
            </a:r>
            <a:endParaRPr lang="en-US" sz="1600" dirty="0">
              <a:solidFill>
                <a:schemeClr val="tx1"/>
              </a:solidFill>
              <a:latin typeface="Gill Sans"/>
              <a:ea typeface="Helvetica Neue" charset="0"/>
              <a:cs typeface="Gill Sans"/>
              <a:sym typeface="Helvetica Neue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99100" y="3289300"/>
            <a:ext cx="190500" cy="21937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8" idx="7"/>
          </p:cNvCxnSpPr>
          <p:nvPr/>
        </p:nvCxnSpPr>
        <p:spPr>
          <a:xfrm flipH="1">
            <a:off x="5661702" y="2671583"/>
            <a:ext cx="1245975" cy="64984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385808" y="5812762"/>
            <a:ext cx="7173992" cy="7782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Similar expression patterns (</a:t>
            </a:r>
            <a:r>
              <a:rPr lang="en-US" sz="2000" i="1" dirty="0" smtClean="0">
                <a:solidFill>
                  <a:srgbClr val="404040"/>
                </a:solidFill>
                <a:latin typeface="Gill Sans"/>
                <a:cs typeface="Gill Sans"/>
              </a:rPr>
              <a:t>co-expression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) may indicate roles in the same cellular process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5061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385808" y="5817341"/>
            <a:ext cx="6970318" cy="7782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Rockwell"/>
                <a:cs typeface="Rockwell"/>
              </a:rPr>
              <a:t>Paper 1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: </a:t>
            </a:r>
            <a:r>
              <a:rPr lang="en-US" sz="2000" dirty="0" err="1" smtClean="0">
                <a:solidFill>
                  <a:srgbClr val="404040"/>
                </a:solidFill>
                <a:latin typeface="Rockwell"/>
                <a:cs typeface="Rockwell"/>
              </a:rPr>
              <a:t>MaTSE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: The Microarray Time-Series Explorer</a:t>
            </a:r>
            <a:endParaRPr lang="en-US" sz="2000" dirty="0">
              <a:solidFill>
                <a:srgbClr val="404040"/>
              </a:solidFill>
              <a:latin typeface="Rockwell"/>
              <a:cs typeface="Rockwel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32821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85808" y="1646435"/>
            <a:ext cx="7542292" cy="69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Microarrays to measure changes in gene expression</a:t>
            </a:r>
            <a:endParaRPr lang="en-US" sz="2000" b="1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pic>
        <p:nvPicPr>
          <p:cNvPr id="24" name="Picture 23" descr="microarray_da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9" y="2608079"/>
            <a:ext cx="4596279" cy="2717800"/>
          </a:xfrm>
          <a:prstGeom prst="rect">
            <a:avLst/>
          </a:prstGeom>
        </p:spPr>
      </p:pic>
      <p:sp>
        <p:nvSpPr>
          <p:cNvPr id="25" name="Rectangle 8"/>
          <p:cNvSpPr>
            <a:spLocks/>
          </p:cNvSpPr>
          <p:nvPr/>
        </p:nvSpPr>
        <p:spPr bwMode="auto">
          <a:xfrm rot="5400000">
            <a:off x="1091913" y="4187961"/>
            <a:ext cx="2920996" cy="260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Change in gene expression</a:t>
            </a:r>
            <a:endParaRPr lang="en-US" sz="1600" dirty="0">
              <a:solidFill>
                <a:schemeClr val="tx1"/>
              </a:solidFill>
              <a:latin typeface="Gill Sans"/>
              <a:ea typeface="Helvetica Neue" charset="0"/>
              <a:cs typeface="Gill Sans"/>
              <a:sym typeface="Helvetica Neue" charset="0"/>
            </a:endParaRP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3276312" y="5186179"/>
            <a:ext cx="3809165" cy="363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Experimental condition (e.g. time point)</a:t>
            </a:r>
            <a:endParaRPr lang="en-US" sz="1600" dirty="0">
              <a:solidFill>
                <a:schemeClr val="tx1"/>
              </a:solidFill>
              <a:latin typeface="Gill Sans"/>
              <a:ea typeface="Helvetica Neue" charset="0"/>
              <a:cs typeface="Gill Sans"/>
              <a:sym typeface="Helvetica Neue" charset="0"/>
            </a:endParaRP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5182435" y="2387601"/>
            <a:ext cx="3809165" cy="296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Individual gene under a </a:t>
            </a:r>
            <a:r>
              <a:rPr lang="en-US" sz="1600" dirty="0" smtClean="0">
                <a:latin typeface="Gill Sans"/>
                <a:ea typeface="Helvetica Neue" charset="0"/>
                <a:cs typeface="Gill Sans"/>
                <a:sym typeface="Helvetica Neue" charset="0"/>
              </a:rPr>
              <a:t>given </a:t>
            </a:r>
            <a:r>
              <a:rPr lang="en-US" sz="1600" dirty="0" smtClean="0">
                <a:solidFill>
                  <a:schemeClr val="tx1"/>
                </a:solidFill>
                <a:latin typeface="Gill Sans"/>
                <a:ea typeface="Helvetica Neue" charset="0"/>
                <a:cs typeface="Gill Sans"/>
                <a:sym typeface="Helvetica Neue" charset="0"/>
              </a:rPr>
              <a:t>condition</a:t>
            </a:r>
            <a:endParaRPr lang="en-US" sz="1600" dirty="0">
              <a:solidFill>
                <a:schemeClr val="tx1"/>
              </a:solidFill>
              <a:latin typeface="Gill Sans"/>
              <a:ea typeface="Helvetica Neue" charset="0"/>
              <a:cs typeface="Gill Sans"/>
              <a:sym typeface="Helvetica Neue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9100" y="3289300"/>
            <a:ext cx="190500" cy="21937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30" idx="7"/>
          </p:cNvCxnSpPr>
          <p:nvPr/>
        </p:nvCxnSpPr>
        <p:spPr>
          <a:xfrm flipH="1">
            <a:off x="5661702" y="2671583"/>
            <a:ext cx="1245975" cy="64984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38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11712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2 – Computer-aided modeling and simulation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systems biology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11712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2 – Computer-aided modeling and simulation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systems biology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3679" y="4209283"/>
            <a:ext cx="1336521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85808" y="1646435"/>
            <a:ext cx="7542292" cy="69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</a:t>
            </a:r>
            <a:r>
              <a:rPr lang="en-US" sz="2000" dirty="0">
                <a:solidFill>
                  <a:srgbClr val="404040"/>
                </a:solidFill>
                <a:latin typeface="Gill Sans"/>
                <a:cs typeface="Gill Sans"/>
              </a:rPr>
              <a:t>Modeling a biochemical reaction</a:t>
            </a:r>
          </a:p>
          <a:p>
            <a:pPr algn="l"/>
            <a:endParaRPr lang="en-US" sz="2000" b="1" dirty="0">
              <a:solidFill>
                <a:srgbClr val="40404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41858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11712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2 – Computer-aided modeling and simulation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systems biology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3679" y="4209283"/>
            <a:ext cx="1336521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hemical_rea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747779"/>
            <a:ext cx="3937000" cy="3346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28668" y="2283621"/>
            <a:ext cx="3280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Gill Sans"/>
                <a:cs typeface="Gill Sans"/>
              </a:rPr>
              <a:t>Biochemical reaction diagram</a:t>
            </a:r>
            <a:endParaRPr lang="en-US" sz="1600" b="1" dirty="0">
              <a:latin typeface="Gill Sans"/>
              <a:cs typeface="Gill San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85808" y="1646435"/>
            <a:ext cx="7542292" cy="69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</a:t>
            </a:r>
            <a:r>
              <a:rPr lang="en-US" sz="2000" dirty="0">
                <a:solidFill>
                  <a:srgbClr val="404040"/>
                </a:solidFill>
                <a:latin typeface="Gill Sans"/>
                <a:cs typeface="Gill Sans"/>
              </a:rPr>
              <a:t>Modeling a biochemical reaction</a:t>
            </a:r>
          </a:p>
          <a:p>
            <a:pPr algn="l"/>
            <a:endParaRPr lang="en-US" sz="2000" b="1" dirty="0">
              <a:solidFill>
                <a:srgbClr val="404040"/>
              </a:solidFill>
              <a:latin typeface="Rockwell"/>
              <a:cs typeface="Rockwel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9529" y="4811529"/>
            <a:ext cx="163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Tyson J. PNAS. 1991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8668" y="6060648"/>
            <a:ext cx="661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Reactions catalyzed by proteins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enzymes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3927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11712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2 – Computer-aided modeling and simulation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systems biology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3679" y="4209283"/>
            <a:ext cx="1336521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qu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26" y="3152295"/>
            <a:ext cx="3365240" cy="10747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28668" y="2283621"/>
            <a:ext cx="3280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Gill Sans"/>
                <a:cs typeface="Gill Sans"/>
              </a:rPr>
              <a:t>Biochemical reaction diagram</a:t>
            </a:r>
            <a:endParaRPr lang="en-US" sz="1600" b="1" dirty="0"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6226" y="2283621"/>
            <a:ext cx="31521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"/>
                <a:cs typeface="Gill Sans"/>
              </a:rPr>
              <a:t>Kinetic equations governing the reactions</a:t>
            </a:r>
            <a:endParaRPr lang="en-US" sz="1600" b="1" dirty="0">
              <a:latin typeface="Gill Sans"/>
              <a:cs typeface="Gill Sans"/>
            </a:endParaRPr>
          </a:p>
        </p:txBody>
      </p:sp>
      <p:pic>
        <p:nvPicPr>
          <p:cNvPr id="26" name="Picture 25" descr="chemical_reac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747779"/>
            <a:ext cx="3937000" cy="33464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59529" y="4811529"/>
            <a:ext cx="163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Tyson J. PNAS. 1991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8668" y="6060648"/>
            <a:ext cx="661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Reactions catalyzed by proteins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enzymes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385808" y="1646435"/>
            <a:ext cx="7542292" cy="69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</a:t>
            </a:r>
            <a:r>
              <a:rPr lang="en-US" sz="2000" dirty="0">
                <a:solidFill>
                  <a:srgbClr val="404040"/>
                </a:solidFill>
                <a:latin typeface="Gill Sans"/>
                <a:cs typeface="Gill Sans"/>
              </a:rPr>
              <a:t>Modeling a biochemical reaction</a:t>
            </a:r>
          </a:p>
          <a:p>
            <a:pPr algn="l"/>
            <a:endParaRPr lang="en-US" sz="2000" b="1" dirty="0">
              <a:solidFill>
                <a:srgbClr val="40404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8000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11712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2 – Computer-aided modeling and simulation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systems biology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3679" y="4209283"/>
            <a:ext cx="1336521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del_behaviou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08" y="2240783"/>
            <a:ext cx="3198892" cy="27242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64404" y="5614357"/>
            <a:ext cx="661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Model enables prediction of dynamic behavior of the system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2529" y="4811529"/>
            <a:ext cx="163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Tyson J. PNAS. 1991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85808" y="1646435"/>
            <a:ext cx="7542292" cy="69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</a:t>
            </a:r>
            <a:r>
              <a:rPr lang="en-US" sz="2000" dirty="0">
                <a:solidFill>
                  <a:srgbClr val="404040"/>
                </a:solidFill>
                <a:latin typeface="Gill Sans"/>
                <a:cs typeface="Gill Sans"/>
              </a:rPr>
              <a:t>Modeling a biochemical reaction</a:t>
            </a:r>
          </a:p>
          <a:p>
            <a:pPr algn="l"/>
            <a:endParaRPr lang="en-US" sz="2000" b="1" dirty="0">
              <a:solidFill>
                <a:srgbClr val="40404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4355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11712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2 – Computer-aided modeling and simulation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systems biology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3679" y="4209283"/>
            <a:ext cx="1336521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del_behaviou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08" y="2240783"/>
            <a:ext cx="3198892" cy="272421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32529" y="4811529"/>
            <a:ext cx="163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Tyson J. PNAS. 1991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85808" y="5449041"/>
            <a:ext cx="6970318" cy="7782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Rockwell"/>
                <a:cs typeface="Rockwell"/>
              </a:rPr>
              <a:t>Paper 4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: Heterogeneity-based Guidance for Exploring </a:t>
            </a:r>
            <a:r>
              <a:rPr lang="en-US" sz="2000" dirty="0" err="1" smtClean="0">
                <a:solidFill>
                  <a:srgbClr val="404040"/>
                </a:solidFill>
                <a:latin typeface="Rockwell"/>
                <a:cs typeface="Rockwell"/>
              </a:rPr>
              <a:t>Multiscale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 Data in Systems Biology</a:t>
            </a:r>
            <a:endParaRPr lang="en-US" sz="2000" dirty="0">
              <a:solidFill>
                <a:srgbClr val="404040"/>
              </a:solidFill>
              <a:latin typeface="Rockwell"/>
              <a:cs typeface="Rockwell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385808" y="1646435"/>
            <a:ext cx="7542292" cy="69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</a:t>
            </a:r>
            <a:r>
              <a:rPr lang="en-US" sz="2000" dirty="0">
                <a:solidFill>
                  <a:srgbClr val="404040"/>
                </a:solidFill>
                <a:latin typeface="Gill Sans"/>
                <a:cs typeface="Gill Sans"/>
              </a:rPr>
              <a:t>Modeling a biochemical reaction</a:t>
            </a:r>
          </a:p>
          <a:p>
            <a:pPr algn="l"/>
            <a:endParaRPr lang="en-US" sz="2000" b="1" dirty="0">
              <a:solidFill>
                <a:srgbClr val="40404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2305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44271" y="2278996"/>
            <a:ext cx="3087177" cy="2490682"/>
          </a:xfrm>
          <a:prstGeom prst="roundRect">
            <a:avLst/>
          </a:prstGeom>
          <a:solidFill>
            <a:srgbClr val="FEFFE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Data management and nomenclature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98551" y="2526045"/>
            <a:ext cx="1913670" cy="1348707"/>
          </a:xfrm>
          <a:prstGeom prst="ellipse">
            <a:avLst/>
          </a:prstGeom>
          <a:solidFill>
            <a:srgbClr val="E5D7B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31239" y="1776678"/>
            <a:ext cx="192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ckwell"/>
                <a:cs typeface="Rockwell"/>
              </a:rPr>
              <a:t>e</a:t>
            </a:r>
            <a:r>
              <a:rPr lang="en-US" sz="2000" dirty="0" smtClean="0">
                <a:latin typeface="Rockwell"/>
                <a:cs typeface="Rockwell"/>
              </a:rPr>
              <a:t>ukaryotic cell</a:t>
            </a:r>
            <a:endParaRPr lang="en-US" sz="2000" dirty="0">
              <a:latin typeface="Rockwell"/>
              <a:cs typeface="Rockwel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86780" y="3009285"/>
            <a:ext cx="1516230" cy="161482"/>
            <a:chOff x="4997395" y="2437289"/>
            <a:chExt cx="3874549" cy="406912"/>
          </a:xfrm>
        </p:grpSpPr>
        <p:grpSp>
          <p:nvGrpSpPr>
            <p:cNvPr id="23" name="Group 22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</p:grpSpPr>
          <p:grpSp>
            <p:nvGrpSpPr>
              <p:cNvPr id="25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1733355" y="3013530"/>
            <a:ext cx="1516230" cy="161482"/>
            <a:chOff x="4997395" y="2437289"/>
            <a:chExt cx="3874549" cy="406912"/>
          </a:xfrm>
          <a:solidFill>
            <a:srgbClr val="007E43"/>
          </a:solidFill>
        </p:grpSpPr>
        <p:grpSp>
          <p:nvGrpSpPr>
            <p:cNvPr id="33" name="Group 22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1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5" name="Freeform 4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3" name="Freeform 42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23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35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7" name="Oval 46"/>
          <p:cNvSpPr/>
          <p:nvPr/>
        </p:nvSpPr>
        <p:spPr>
          <a:xfrm>
            <a:off x="2071487" y="2958485"/>
            <a:ext cx="369267" cy="280015"/>
          </a:xfrm>
          <a:prstGeom prst="ellipse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120900" y="3106208"/>
            <a:ext cx="774700" cy="336550"/>
          </a:xfrm>
          <a:custGeom>
            <a:avLst/>
            <a:gdLst>
              <a:gd name="connsiteX0" fmla="*/ 0 w 774700"/>
              <a:gd name="connsiteY0" fmla="*/ 11642 h 336550"/>
              <a:gd name="connsiteX1" fmla="*/ 133350 w 774700"/>
              <a:gd name="connsiteY1" fmla="*/ 56092 h 336550"/>
              <a:gd name="connsiteX2" fmla="*/ 234950 w 774700"/>
              <a:gd name="connsiteY2" fmla="*/ 11642 h 336550"/>
              <a:gd name="connsiteX3" fmla="*/ 336550 w 774700"/>
              <a:gd name="connsiteY3" fmla="*/ 125942 h 336550"/>
              <a:gd name="connsiteX4" fmla="*/ 488950 w 774700"/>
              <a:gd name="connsiteY4" fmla="*/ 170392 h 336550"/>
              <a:gd name="connsiteX5" fmla="*/ 527050 w 774700"/>
              <a:gd name="connsiteY5" fmla="*/ 316442 h 336550"/>
              <a:gd name="connsiteX6" fmla="*/ 774700 w 774700"/>
              <a:gd name="connsiteY6" fmla="*/ 291042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336550">
                <a:moveTo>
                  <a:pt x="0" y="11642"/>
                </a:moveTo>
                <a:cubicBezTo>
                  <a:pt x="47096" y="33867"/>
                  <a:pt x="94192" y="56092"/>
                  <a:pt x="133350" y="56092"/>
                </a:cubicBezTo>
                <a:cubicBezTo>
                  <a:pt x="172508" y="56092"/>
                  <a:pt x="201083" y="0"/>
                  <a:pt x="234950" y="11642"/>
                </a:cubicBezTo>
                <a:cubicBezTo>
                  <a:pt x="268817" y="23284"/>
                  <a:pt x="294217" y="99484"/>
                  <a:pt x="336550" y="125942"/>
                </a:cubicBezTo>
                <a:cubicBezTo>
                  <a:pt x="378883" y="152400"/>
                  <a:pt x="457200" y="138642"/>
                  <a:pt x="488950" y="170392"/>
                </a:cubicBezTo>
                <a:cubicBezTo>
                  <a:pt x="520700" y="202142"/>
                  <a:pt x="479425" y="296334"/>
                  <a:pt x="527050" y="316442"/>
                </a:cubicBezTo>
                <a:cubicBezTo>
                  <a:pt x="574675" y="336550"/>
                  <a:pt x="774700" y="291042"/>
                  <a:pt x="774700" y="291042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17255" y="4076700"/>
            <a:ext cx="329850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117255" y="4267200"/>
            <a:ext cx="3298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40754" y="261622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07615" y="34110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32827" y="3202517"/>
            <a:ext cx="111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transcription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03566" y="3931277"/>
            <a:ext cx="95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translation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76698" y="4289854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307615" y="42608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402865" y="42926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447315" y="43751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517165" y="44450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06065" y="44259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685761" y="447548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760980" y="453644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670050" y="4229100"/>
            <a:ext cx="1041400" cy="107950"/>
          </a:xfrm>
          <a:custGeom>
            <a:avLst/>
            <a:gdLst>
              <a:gd name="connsiteX0" fmla="*/ 0 w 1041400"/>
              <a:gd name="connsiteY0" fmla="*/ 0 h 107950"/>
              <a:gd name="connsiteX1" fmla="*/ 165100 w 1041400"/>
              <a:gd name="connsiteY1" fmla="*/ 76200 h 107950"/>
              <a:gd name="connsiteX2" fmla="*/ 374650 w 1041400"/>
              <a:gd name="connsiteY2" fmla="*/ 38100 h 107950"/>
              <a:gd name="connsiteX3" fmla="*/ 527050 w 1041400"/>
              <a:gd name="connsiteY3" fmla="*/ 31750 h 107950"/>
              <a:gd name="connsiteX4" fmla="*/ 768350 w 1041400"/>
              <a:gd name="connsiteY4" fmla="*/ 38100 h 107950"/>
              <a:gd name="connsiteX5" fmla="*/ 927100 w 1041400"/>
              <a:gd name="connsiteY5" fmla="*/ 63500 h 107950"/>
              <a:gd name="connsiteX6" fmla="*/ 1041400 w 1041400"/>
              <a:gd name="connsiteY6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400" h="107950">
                <a:moveTo>
                  <a:pt x="0" y="0"/>
                </a:moveTo>
                <a:cubicBezTo>
                  <a:pt x="51329" y="34925"/>
                  <a:pt x="102658" y="69850"/>
                  <a:pt x="165100" y="76200"/>
                </a:cubicBezTo>
                <a:cubicBezTo>
                  <a:pt x="227542" y="82550"/>
                  <a:pt x="314325" y="45508"/>
                  <a:pt x="374650" y="38100"/>
                </a:cubicBezTo>
                <a:cubicBezTo>
                  <a:pt x="434975" y="30692"/>
                  <a:pt x="461433" y="31750"/>
                  <a:pt x="527050" y="31750"/>
                </a:cubicBezTo>
                <a:cubicBezTo>
                  <a:pt x="592667" y="31750"/>
                  <a:pt x="701675" y="32808"/>
                  <a:pt x="768350" y="38100"/>
                </a:cubicBezTo>
                <a:cubicBezTo>
                  <a:pt x="835025" y="43392"/>
                  <a:pt x="881592" y="51858"/>
                  <a:pt x="927100" y="63500"/>
                </a:cubicBezTo>
                <a:cubicBezTo>
                  <a:pt x="972608" y="75142"/>
                  <a:pt x="1041400" y="107950"/>
                  <a:pt x="1041400" y="10795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112173" y="2019300"/>
            <a:ext cx="2132927" cy="68582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112173" y="2998258"/>
            <a:ext cx="2132927" cy="68582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072408" y="4076700"/>
            <a:ext cx="1211244" cy="38946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285257" y="1738578"/>
            <a:ext cx="3658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Rockwell"/>
                <a:cs typeface="Rockwell"/>
              </a:rPr>
              <a:t>GenBank</a:t>
            </a:r>
            <a:r>
              <a:rPr lang="en-US" sz="2000" dirty="0" smtClean="0">
                <a:latin typeface="Rockwell"/>
                <a:cs typeface="Rockwell"/>
              </a:rPr>
              <a:t>, Small Read Archive</a:t>
            </a:r>
            <a:endParaRPr lang="en-US" sz="2000" dirty="0">
              <a:latin typeface="Rockwell"/>
              <a:cs typeface="Rockwel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5257" y="2768626"/>
            <a:ext cx="756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Rockwell"/>
                <a:cs typeface="Rockwell"/>
              </a:rPr>
              <a:t>GEO</a:t>
            </a:r>
            <a:endParaRPr lang="en-US" sz="2000" dirty="0">
              <a:latin typeface="Rockwell"/>
              <a:cs typeface="Rockwel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85257" y="3838944"/>
            <a:ext cx="2278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Rockwell"/>
                <a:cs typeface="Rockwell"/>
              </a:rPr>
              <a:t>UniProt</a:t>
            </a:r>
            <a:r>
              <a:rPr lang="en-US" sz="2000" dirty="0" smtClean="0">
                <a:latin typeface="Rockwell"/>
                <a:cs typeface="Rockwell"/>
              </a:rPr>
              <a:t>, </a:t>
            </a:r>
            <a:r>
              <a:rPr lang="en-US" sz="2000" dirty="0" err="1" smtClean="0">
                <a:latin typeface="Rockwell"/>
                <a:cs typeface="Rockwell"/>
              </a:rPr>
              <a:t>SwissProt</a:t>
            </a:r>
            <a:endParaRPr lang="en-US" sz="2000" dirty="0">
              <a:latin typeface="Rockwell"/>
              <a:cs typeface="Rockwel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5693" y="5093657"/>
            <a:ext cx="801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Standardizing gene/transcript/protein nomenclature is a significant challenge.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Data management and nomenclature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712792" y="2353363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12792" y="3293720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12792" y="4202343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6214278" y="1958075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2926304" y="2898432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6284128" y="2898432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414178" y="2898432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4083330" y="2898432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359430" y="3807055"/>
            <a:ext cx="482600" cy="395288"/>
          </a:xfrm>
          <a:prstGeom prst="roundRect">
            <a:avLst/>
          </a:prstGeom>
          <a:solidFill>
            <a:srgbClr val="9537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474378" y="3807055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92" idx="2"/>
            <a:endCxn id="76" idx="0"/>
          </p:cNvCxnSpPr>
          <p:nvPr/>
        </p:nvCxnSpPr>
        <p:spPr>
          <a:xfrm flipH="1">
            <a:off x="3167604" y="2353363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0"/>
            <a:endCxn id="76" idx="2"/>
          </p:cNvCxnSpPr>
          <p:nvPr/>
        </p:nvCxnSpPr>
        <p:spPr>
          <a:xfrm flipH="1" flipV="1">
            <a:off x="3167604" y="3293720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93" idx="2"/>
            <a:endCxn id="77" idx="0"/>
          </p:cNvCxnSpPr>
          <p:nvPr/>
        </p:nvCxnSpPr>
        <p:spPr>
          <a:xfrm>
            <a:off x="5560228" y="2353363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5" idx="2"/>
            <a:endCxn id="79" idx="0"/>
          </p:cNvCxnSpPr>
          <p:nvPr/>
        </p:nvCxnSpPr>
        <p:spPr>
          <a:xfrm flipH="1">
            <a:off x="4464330" y="2353363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9" idx="2"/>
            <a:endCxn id="81" idx="0"/>
          </p:cNvCxnSpPr>
          <p:nvPr/>
        </p:nvCxnSpPr>
        <p:spPr>
          <a:xfrm>
            <a:off x="4464330" y="3293720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4" idx="2"/>
            <a:endCxn id="78" idx="0"/>
          </p:cNvCxnSpPr>
          <p:nvPr/>
        </p:nvCxnSpPr>
        <p:spPr>
          <a:xfrm flipH="1">
            <a:off x="5611028" y="2353363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5490378" y="3807055"/>
            <a:ext cx="393700" cy="395288"/>
          </a:xfrm>
          <a:prstGeom prst="roundRect">
            <a:avLst/>
          </a:prstGeom>
          <a:solidFill>
            <a:srgbClr val="37609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78" idx="2"/>
            <a:endCxn id="88" idx="0"/>
          </p:cNvCxnSpPr>
          <p:nvPr/>
        </p:nvCxnSpPr>
        <p:spPr>
          <a:xfrm>
            <a:off x="5611028" y="3293720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144428" y="3807055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77" idx="2"/>
            <a:endCxn id="90" idx="0"/>
          </p:cNvCxnSpPr>
          <p:nvPr/>
        </p:nvCxnSpPr>
        <p:spPr>
          <a:xfrm flipH="1">
            <a:off x="6493678" y="3293720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3144856" y="1958075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5210978" y="1958075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6646078" y="1958075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4273830" y="1958075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3803930" y="1958075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3552582" y="2898432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3997082" y="3807055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endCxn id="97" idx="0"/>
          </p:cNvCxnSpPr>
          <p:nvPr/>
        </p:nvCxnSpPr>
        <p:spPr>
          <a:xfrm flipH="1">
            <a:off x="3692282" y="2353363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8" idx="0"/>
          </p:cNvCxnSpPr>
          <p:nvPr/>
        </p:nvCxnSpPr>
        <p:spPr>
          <a:xfrm>
            <a:off x="3692282" y="3296109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557378" y="1984031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68383" y="1411660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53996" y="2924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57378" y="3833011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17600" y="4598357"/>
            <a:ext cx="690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Many gene names are automatically assigned based on homology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0018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Big Picture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790371" y="2278996"/>
            <a:ext cx="3087177" cy="2490682"/>
          </a:xfrm>
          <a:prstGeom prst="roundRect">
            <a:avLst/>
          </a:prstGeom>
          <a:solidFill>
            <a:srgbClr val="FEFFE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44651" y="2526045"/>
            <a:ext cx="1913670" cy="1348707"/>
          </a:xfrm>
          <a:prstGeom prst="ellipse">
            <a:avLst/>
          </a:prstGeom>
          <a:solidFill>
            <a:srgbClr val="E5D7B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77339" y="1776678"/>
            <a:ext cx="192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ckwell"/>
                <a:cs typeface="Rockwell"/>
              </a:rPr>
              <a:t>e</a:t>
            </a:r>
            <a:r>
              <a:rPr lang="en-US" sz="2000" dirty="0" smtClean="0">
                <a:latin typeface="Rockwell"/>
                <a:cs typeface="Rockwell"/>
              </a:rPr>
              <a:t>ukaryotic cell</a:t>
            </a:r>
            <a:endParaRPr lang="en-US" sz="2000" dirty="0">
              <a:latin typeface="Rockwell"/>
              <a:cs typeface="Rockwel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32880" y="3009285"/>
            <a:ext cx="1516230" cy="161482"/>
            <a:chOff x="4997395" y="2437289"/>
            <a:chExt cx="3874549" cy="406912"/>
          </a:xfrm>
        </p:grpSpPr>
        <p:grpSp>
          <p:nvGrpSpPr>
            <p:cNvPr id="25" name="Group 22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</p:grpSpPr>
          <p:grpSp>
            <p:nvGrpSpPr>
              <p:cNvPr id="33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7" name="Freeform 1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23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</p:grpSpPr>
          <p:grpSp>
            <p:nvGrpSpPr>
              <p:cNvPr id="27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2279455" y="3013530"/>
            <a:ext cx="1516230" cy="161482"/>
            <a:chOff x="4997395" y="2437289"/>
            <a:chExt cx="3874549" cy="406912"/>
          </a:xfrm>
          <a:solidFill>
            <a:srgbClr val="007E43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8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2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4" name="Oval 53"/>
          <p:cNvSpPr/>
          <p:nvPr/>
        </p:nvSpPr>
        <p:spPr>
          <a:xfrm>
            <a:off x="2617587" y="2958485"/>
            <a:ext cx="369267" cy="280015"/>
          </a:xfrm>
          <a:prstGeom prst="ellipse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667000" y="3106208"/>
            <a:ext cx="774700" cy="336550"/>
          </a:xfrm>
          <a:custGeom>
            <a:avLst/>
            <a:gdLst>
              <a:gd name="connsiteX0" fmla="*/ 0 w 774700"/>
              <a:gd name="connsiteY0" fmla="*/ 11642 h 336550"/>
              <a:gd name="connsiteX1" fmla="*/ 133350 w 774700"/>
              <a:gd name="connsiteY1" fmla="*/ 56092 h 336550"/>
              <a:gd name="connsiteX2" fmla="*/ 234950 w 774700"/>
              <a:gd name="connsiteY2" fmla="*/ 11642 h 336550"/>
              <a:gd name="connsiteX3" fmla="*/ 336550 w 774700"/>
              <a:gd name="connsiteY3" fmla="*/ 125942 h 336550"/>
              <a:gd name="connsiteX4" fmla="*/ 488950 w 774700"/>
              <a:gd name="connsiteY4" fmla="*/ 170392 h 336550"/>
              <a:gd name="connsiteX5" fmla="*/ 527050 w 774700"/>
              <a:gd name="connsiteY5" fmla="*/ 316442 h 336550"/>
              <a:gd name="connsiteX6" fmla="*/ 774700 w 774700"/>
              <a:gd name="connsiteY6" fmla="*/ 291042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336550">
                <a:moveTo>
                  <a:pt x="0" y="11642"/>
                </a:moveTo>
                <a:cubicBezTo>
                  <a:pt x="47096" y="33867"/>
                  <a:pt x="94192" y="56092"/>
                  <a:pt x="133350" y="56092"/>
                </a:cubicBezTo>
                <a:cubicBezTo>
                  <a:pt x="172508" y="56092"/>
                  <a:pt x="201083" y="0"/>
                  <a:pt x="234950" y="11642"/>
                </a:cubicBezTo>
                <a:cubicBezTo>
                  <a:pt x="268817" y="23284"/>
                  <a:pt x="294217" y="99484"/>
                  <a:pt x="336550" y="125942"/>
                </a:cubicBezTo>
                <a:cubicBezTo>
                  <a:pt x="378883" y="152400"/>
                  <a:pt x="457200" y="138642"/>
                  <a:pt x="488950" y="170392"/>
                </a:cubicBezTo>
                <a:cubicBezTo>
                  <a:pt x="520700" y="202142"/>
                  <a:pt x="479425" y="296334"/>
                  <a:pt x="527050" y="316442"/>
                </a:cubicBezTo>
                <a:cubicBezTo>
                  <a:pt x="574675" y="336550"/>
                  <a:pt x="774700" y="291042"/>
                  <a:pt x="774700" y="291042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63355" y="4076700"/>
            <a:ext cx="329850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663355" y="4267200"/>
            <a:ext cx="3298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986854" y="261622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3715" y="34110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78927" y="3202517"/>
            <a:ext cx="111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transcription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49666" y="3931277"/>
            <a:ext cx="95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translation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22798" y="4289854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3715" y="42608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48965" y="42926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993415" y="43751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63265" y="44450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52165" y="44259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231861" y="447548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307080" y="453644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216150" y="4229100"/>
            <a:ext cx="1041400" cy="107950"/>
          </a:xfrm>
          <a:custGeom>
            <a:avLst/>
            <a:gdLst>
              <a:gd name="connsiteX0" fmla="*/ 0 w 1041400"/>
              <a:gd name="connsiteY0" fmla="*/ 0 h 107950"/>
              <a:gd name="connsiteX1" fmla="*/ 165100 w 1041400"/>
              <a:gd name="connsiteY1" fmla="*/ 76200 h 107950"/>
              <a:gd name="connsiteX2" fmla="*/ 374650 w 1041400"/>
              <a:gd name="connsiteY2" fmla="*/ 38100 h 107950"/>
              <a:gd name="connsiteX3" fmla="*/ 527050 w 1041400"/>
              <a:gd name="connsiteY3" fmla="*/ 31750 h 107950"/>
              <a:gd name="connsiteX4" fmla="*/ 768350 w 1041400"/>
              <a:gd name="connsiteY4" fmla="*/ 38100 h 107950"/>
              <a:gd name="connsiteX5" fmla="*/ 927100 w 1041400"/>
              <a:gd name="connsiteY5" fmla="*/ 63500 h 107950"/>
              <a:gd name="connsiteX6" fmla="*/ 1041400 w 1041400"/>
              <a:gd name="connsiteY6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400" h="107950">
                <a:moveTo>
                  <a:pt x="0" y="0"/>
                </a:moveTo>
                <a:cubicBezTo>
                  <a:pt x="51329" y="34925"/>
                  <a:pt x="102658" y="69850"/>
                  <a:pt x="165100" y="76200"/>
                </a:cubicBezTo>
                <a:cubicBezTo>
                  <a:pt x="227542" y="82550"/>
                  <a:pt x="314325" y="45508"/>
                  <a:pt x="374650" y="38100"/>
                </a:cubicBezTo>
                <a:cubicBezTo>
                  <a:pt x="434975" y="30692"/>
                  <a:pt x="461433" y="31750"/>
                  <a:pt x="527050" y="31750"/>
                </a:cubicBezTo>
                <a:cubicBezTo>
                  <a:pt x="592667" y="31750"/>
                  <a:pt x="701675" y="32808"/>
                  <a:pt x="768350" y="38100"/>
                </a:cubicBezTo>
                <a:cubicBezTo>
                  <a:pt x="835025" y="43392"/>
                  <a:pt x="881592" y="51858"/>
                  <a:pt x="927100" y="63500"/>
                </a:cubicBezTo>
                <a:cubicBezTo>
                  <a:pt x="972608" y="75142"/>
                  <a:pt x="1041400" y="107950"/>
                  <a:pt x="1041400" y="10795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054600" y="2278996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Genes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 (DNA sequences) are transcribed into RNA molecules (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expressed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)</a:t>
            </a:r>
          </a:p>
          <a:p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6519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Data management and nomenclature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712792" y="2353363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12792" y="3293720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12792" y="4202343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6214278" y="1958075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2926304" y="2898432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6284128" y="2898432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414178" y="2898432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4083330" y="2898432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359430" y="3807055"/>
            <a:ext cx="482600" cy="395288"/>
          </a:xfrm>
          <a:prstGeom prst="roundRect">
            <a:avLst/>
          </a:prstGeom>
          <a:solidFill>
            <a:srgbClr val="9537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474378" y="3807055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92" idx="2"/>
            <a:endCxn id="76" idx="0"/>
          </p:cNvCxnSpPr>
          <p:nvPr/>
        </p:nvCxnSpPr>
        <p:spPr>
          <a:xfrm flipH="1">
            <a:off x="3167604" y="2353363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0"/>
            <a:endCxn id="76" idx="2"/>
          </p:cNvCxnSpPr>
          <p:nvPr/>
        </p:nvCxnSpPr>
        <p:spPr>
          <a:xfrm flipH="1" flipV="1">
            <a:off x="3167604" y="3293720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93" idx="2"/>
            <a:endCxn id="77" idx="0"/>
          </p:cNvCxnSpPr>
          <p:nvPr/>
        </p:nvCxnSpPr>
        <p:spPr>
          <a:xfrm>
            <a:off x="5560228" y="2353363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5" idx="2"/>
            <a:endCxn id="79" idx="0"/>
          </p:cNvCxnSpPr>
          <p:nvPr/>
        </p:nvCxnSpPr>
        <p:spPr>
          <a:xfrm flipH="1">
            <a:off x="4464330" y="2353363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9" idx="2"/>
            <a:endCxn id="81" idx="0"/>
          </p:cNvCxnSpPr>
          <p:nvPr/>
        </p:nvCxnSpPr>
        <p:spPr>
          <a:xfrm>
            <a:off x="4464330" y="3293720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4" idx="2"/>
            <a:endCxn id="78" idx="0"/>
          </p:cNvCxnSpPr>
          <p:nvPr/>
        </p:nvCxnSpPr>
        <p:spPr>
          <a:xfrm flipH="1">
            <a:off x="5611028" y="2353363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5490378" y="3807055"/>
            <a:ext cx="393700" cy="395288"/>
          </a:xfrm>
          <a:prstGeom prst="roundRect">
            <a:avLst/>
          </a:prstGeom>
          <a:solidFill>
            <a:srgbClr val="37609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78" idx="2"/>
            <a:endCxn id="88" idx="0"/>
          </p:cNvCxnSpPr>
          <p:nvPr/>
        </p:nvCxnSpPr>
        <p:spPr>
          <a:xfrm>
            <a:off x="5611028" y="3293720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144428" y="3807055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77" idx="2"/>
            <a:endCxn id="90" idx="0"/>
          </p:cNvCxnSpPr>
          <p:nvPr/>
        </p:nvCxnSpPr>
        <p:spPr>
          <a:xfrm flipH="1">
            <a:off x="6493678" y="3293720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3144856" y="1958075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5210978" y="1958075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6646078" y="1958075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4273830" y="1958075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3803930" y="1958075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3552582" y="2898432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3997082" y="3807055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endCxn id="97" idx="0"/>
          </p:cNvCxnSpPr>
          <p:nvPr/>
        </p:nvCxnSpPr>
        <p:spPr>
          <a:xfrm flipH="1">
            <a:off x="3692282" y="2353363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8" idx="0"/>
          </p:cNvCxnSpPr>
          <p:nvPr/>
        </p:nvCxnSpPr>
        <p:spPr>
          <a:xfrm>
            <a:off x="3692282" y="3296109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557378" y="1984031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68383" y="1411660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53996" y="2924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57378" y="3833011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17600" y="4598357"/>
            <a:ext cx="690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Many gene names are automatically assigned based on homology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Automatic error detection is desirable but challenging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276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Data management and nomenclature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712792" y="2353363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12792" y="3293720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712792" y="4202343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6214278" y="1958075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2926304" y="2898432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6284128" y="2898432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414178" y="2898432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4083330" y="2898432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359430" y="3807055"/>
            <a:ext cx="482600" cy="395288"/>
          </a:xfrm>
          <a:prstGeom prst="roundRect">
            <a:avLst/>
          </a:prstGeom>
          <a:solidFill>
            <a:srgbClr val="95373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474378" y="3807055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92" idx="2"/>
            <a:endCxn id="76" idx="0"/>
          </p:cNvCxnSpPr>
          <p:nvPr/>
        </p:nvCxnSpPr>
        <p:spPr>
          <a:xfrm flipH="1">
            <a:off x="3167604" y="2353363"/>
            <a:ext cx="218552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0"/>
            <a:endCxn id="76" idx="2"/>
          </p:cNvCxnSpPr>
          <p:nvPr/>
        </p:nvCxnSpPr>
        <p:spPr>
          <a:xfrm flipH="1" flipV="1">
            <a:off x="3167604" y="3293720"/>
            <a:ext cx="433126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93" idx="2"/>
            <a:endCxn id="77" idx="0"/>
          </p:cNvCxnSpPr>
          <p:nvPr/>
        </p:nvCxnSpPr>
        <p:spPr>
          <a:xfrm>
            <a:off x="5560228" y="2353363"/>
            <a:ext cx="107315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95" idx="2"/>
            <a:endCxn id="79" idx="0"/>
          </p:cNvCxnSpPr>
          <p:nvPr/>
        </p:nvCxnSpPr>
        <p:spPr>
          <a:xfrm flipH="1">
            <a:off x="4464330" y="2353363"/>
            <a:ext cx="1905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9" idx="2"/>
            <a:endCxn id="81" idx="0"/>
          </p:cNvCxnSpPr>
          <p:nvPr/>
        </p:nvCxnSpPr>
        <p:spPr>
          <a:xfrm>
            <a:off x="4464330" y="3293720"/>
            <a:ext cx="391048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94" idx="2"/>
            <a:endCxn id="78" idx="0"/>
          </p:cNvCxnSpPr>
          <p:nvPr/>
        </p:nvCxnSpPr>
        <p:spPr>
          <a:xfrm flipH="1">
            <a:off x="5611028" y="2353363"/>
            <a:ext cx="1231900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5490378" y="3807055"/>
            <a:ext cx="393700" cy="395288"/>
          </a:xfrm>
          <a:prstGeom prst="roundRect">
            <a:avLst/>
          </a:prstGeom>
          <a:solidFill>
            <a:srgbClr val="37609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78" idx="2"/>
            <a:endCxn id="88" idx="0"/>
          </p:cNvCxnSpPr>
          <p:nvPr/>
        </p:nvCxnSpPr>
        <p:spPr>
          <a:xfrm>
            <a:off x="5611028" y="3293720"/>
            <a:ext cx="762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144428" y="3807055"/>
            <a:ext cx="698500" cy="395288"/>
          </a:xfrm>
          <a:prstGeom prst="roundRect">
            <a:avLst/>
          </a:prstGeom>
          <a:solidFill>
            <a:srgbClr val="E46C0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77" idx="2"/>
            <a:endCxn id="90" idx="0"/>
          </p:cNvCxnSpPr>
          <p:nvPr/>
        </p:nvCxnSpPr>
        <p:spPr>
          <a:xfrm flipH="1">
            <a:off x="6493678" y="3293720"/>
            <a:ext cx="139700" cy="5133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3144856" y="1958075"/>
            <a:ext cx="482600" cy="395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5210978" y="1958075"/>
            <a:ext cx="698500" cy="395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6646078" y="1958075"/>
            <a:ext cx="393700" cy="3952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4273830" y="1958075"/>
            <a:ext cx="762000" cy="395288"/>
          </a:xfrm>
          <a:prstGeom prst="round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3803930" y="1958075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3552582" y="2898432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3997082" y="3807055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endCxn id="97" idx="0"/>
          </p:cNvCxnSpPr>
          <p:nvPr/>
        </p:nvCxnSpPr>
        <p:spPr>
          <a:xfrm flipH="1">
            <a:off x="3692282" y="2353363"/>
            <a:ext cx="257698" cy="5450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8" idx="0"/>
          </p:cNvCxnSpPr>
          <p:nvPr/>
        </p:nvCxnSpPr>
        <p:spPr>
          <a:xfrm>
            <a:off x="3692282" y="3296109"/>
            <a:ext cx="444500" cy="5109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557378" y="1984031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1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68383" y="1411660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53996" y="29243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2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57378" y="3833011"/>
            <a:ext cx="11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3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17600" y="4598357"/>
            <a:ext cx="690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Many gene names are automatically assigned based on homology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Automatic error detection is desirable but challenging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Understanding how gene/protein names evolve in databases is a first step</a:t>
            </a:r>
          </a:p>
        </p:txBody>
      </p:sp>
    </p:spTree>
    <p:extLst>
      <p:ext uri="{BB962C8B-B14F-4D97-AF65-F5344CB8AC3E}">
        <p14:creationId xmlns:p14="http://schemas.microsoft.com/office/powerpoint/2010/main" val="140018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mencla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99" y="2361863"/>
            <a:ext cx="5388769" cy="27813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1385808" y="1524620"/>
            <a:ext cx="74787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Enzyme Commission (EC) numbers are a numerical and hierarchical classification scheme for enzymes based on the chemical reactions they catalyze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Data management and nomenclature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1385808" y="5461741"/>
            <a:ext cx="6970318" cy="7782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Rockwell"/>
                <a:cs typeface="Rockwell"/>
              </a:rPr>
              <a:t>Paper 3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: </a:t>
            </a:r>
            <a:r>
              <a:rPr lang="en-US" sz="2000" dirty="0" err="1" smtClean="0">
                <a:solidFill>
                  <a:srgbClr val="404040"/>
                </a:solidFill>
                <a:latin typeface="Rockwell"/>
                <a:cs typeface="Rockwell"/>
              </a:rPr>
              <a:t>ADVISe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: Visualizing the Dynamics of Enzyme Annotations in </a:t>
            </a:r>
            <a:r>
              <a:rPr lang="en-US" sz="2000" dirty="0" err="1" smtClean="0">
                <a:solidFill>
                  <a:srgbClr val="404040"/>
                </a:solidFill>
                <a:latin typeface="Rockwell"/>
                <a:cs typeface="Rockwell"/>
              </a:rPr>
              <a:t>UniProt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/Swiss-</a:t>
            </a:r>
            <a:r>
              <a:rPr lang="en-US" sz="2000" dirty="0" err="1" smtClean="0">
                <a:solidFill>
                  <a:srgbClr val="404040"/>
                </a:solidFill>
                <a:latin typeface="Rockwell"/>
                <a:cs typeface="Rockwell"/>
              </a:rPr>
              <a:t>Prot</a:t>
            </a:r>
            <a:endParaRPr lang="en-US" sz="2000" dirty="0">
              <a:solidFill>
                <a:srgbClr val="40404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3515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Systems Biology and </a:t>
            </a:r>
            <a:r>
              <a:rPr lang="en-US" sz="3200" dirty="0" err="1" smtClean="0">
                <a:latin typeface="Rockwell"/>
                <a:cs typeface="Rockwell"/>
              </a:rPr>
              <a:t>Omics</a:t>
            </a:r>
            <a:r>
              <a:rPr lang="en-US" sz="3200" dirty="0" smtClean="0">
                <a:latin typeface="Rockwell"/>
                <a:cs typeface="Rockwell"/>
              </a:rPr>
              <a:t> Data Papers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330821" y="1334241"/>
            <a:ext cx="6964959" cy="49014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1. </a:t>
            </a:r>
            <a:r>
              <a:rPr lang="en-US" sz="2000" dirty="0" err="1" smtClean="0">
                <a:solidFill>
                  <a:srgbClr val="404040"/>
                </a:solidFill>
                <a:latin typeface="Rockwell"/>
                <a:cs typeface="Rockwell"/>
              </a:rPr>
              <a:t>MaTSE</a:t>
            </a:r>
            <a:r>
              <a:rPr lang="en-US" sz="2000" dirty="0">
                <a:solidFill>
                  <a:srgbClr val="404040"/>
                </a:solidFill>
                <a:latin typeface="Rockwell"/>
                <a:cs typeface="Rockwell"/>
              </a:rPr>
              <a:t>: The Microarray Time-Series 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Explorer</a:t>
            </a:r>
          </a:p>
          <a:p>
            <a:pPr algn="l"/>
            <a:r>
              <a:rPr lang="en-US" sz="1800" dirty="0" smtClean="0">
                <a:solidFill>
                  <a:srgbClr val="404040"/>
                </a:solidFill>
                <a:latin typeface="Gill Sans"/>
                <a:cs typeface="Gill Sans"/>
              </a:rPr>
              <a:t>Paul 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Craig, </a:t>
            </a:r>
            <a:r>
              <a:rPr lang="en-US" sz="1800" dirty="0" smtClean="0">
                <a:solidFill>
                  <a:srgbClr val="404040"/>
                </a:solidFill>
                <a:latin typeface="Gill Sans"/>
                <a:cs typeface="Gill Sans"/>
              </a:rPr>
              <a:t>Alan, Cannon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, Robert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Kukla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, Jessie Kennedy</a:t>
            </a:r>
          </a:p>
          <a:p>
            <a:pPr algn="l"/>
            <a:endParaRPr lang="en-US" sz="2000" dirty="0" smtClean="0">
              <a:solidFill>
                <a:srgbClr val="404040"/>
              </a:solidFill>
              <a:latin typeface="Rockwell"/>
              <a:cs typeface="Rockwell"/>
            </a:endParaRPr>
          </a:p>
          <a:p>
            <a:pPr algn="l">
              <a:spcAft>
                <a:spcPts val="600"/>
              </a:spcAft>
            </a:pP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2. Gene</a:t>
            </a:r>
            <a:r>
              <a:rPr lang="en-US" sz="2000" dirty="0">
                <a:solidFill>
                  <a:srgbClr val="404040"/>
                </a:solidFill>
                <a:latin typeface="Rockwell"/>
                <a:cs typeface="Rockwell"/>
              </a:rPr>
              <a:t>-</a:t>
            </a:r>
            <a:r>
              <a:rPr lang="en-US" sz="2000" dirty="0" err="1">
                <a:solidFill>
                  <a:srgbClr val="404040"/>
                </a:solidFill>
                <a:latin typeface="Rockwell"/>
                <a:cs typeface="Rockwell"/>
              </a:rPr>
              <a:t>RiViT</a:t>
            </a:r>
            <a:r>
              <a:rPr lang="en-US" sz="2000" dirty="0">
                <a:solidFill>
                  <a:srgbClr val="404040"/>
                </a:solidFill>
                <a:latin typeface="Rockwell"/>
                <a:cs typeface="Rockwell"/>
              </a:rPr>
              <a:t>: A Visualization Tool for Comparative Analysis of Gene Neighborhoods in 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Prokaryotes</a:t>
            </a:r>
            <a:endParaRPr lang="en-US" sz="2000" dirty="0">
              <a:solidFill>
                <a:srgbClr val="404040"/>
              </a:solidFill>
              <a:latin typeface="Rockwell"/>
              <a:cs typeface="Rockwell"/>
            </a:endParaRPr>
          </a:p>
          <a:p>
            <a:pPr algn="l"/>
            <a:r>
              <a:rPr lang="en-US" sz="1800" dirty="0" smtClean="0">
                <a:solidFill>
                  <a:srgbClr val="404040"/>
                </a:solidFill>
                <a:latin typeface="Gill Sans"/>
                <a:cs typeface="Gill Sans"/>
              </a:rPr>
              <a:t>Adam 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Price, Robert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Kosara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, Cynthia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Gibas</a:t>
            </a:r>
            <a:endParaRPr lang="en-US" sz="1800" dirty="0">
              <a:solidFill>
                <a:srgbClr val="404040"/>
              </a:solidFill>
              <a:latin typeface="Gill Sans"/>
              <a:cs typeface="Gill Sans"/>
            </a:endParaRPr>
          </a:p>
          <a:p>
            <a:pPr algn="l"/>
            <a:endParaRPr lang="en-US" sz="2000" dirty="0" smtClean="0">
              <a:solidFill>
                <a:srgbClr val="404040"/>
              </a:solidFill>
              <a:latin typeface="Rockwell"/>
              <a:cs typeface="Rockwell"/>
            </a:endParaRPr>
          </a:p>
          <a:p>
            <a:pPr algn="l">
              <a:spcAft>
                <a:spcPts val="600"/>
              </a:spcAft>
            </a:pP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3. </a:t>
            </a:r>
            <a:r>
              <a:rPr lang="en-US" sz="2000" dirty="0" err="1" smtClean="0">
                <a:solidFill>
                  <a:srgbClr val="404040"/>
                </a:solidFill>
                <a:latin typeface="Rockwell"/>
                <a:cs typeface="Rockwell"/>
              </a:rPr>
              <a:t>ADVISe</a:t>
            </a:r>
            <a:r>
              <a:rPr lang="en-US" sz="2000" dirty="0">
                <a:solidFill>
                  <a:srgbClr val="404040"/>
                </a:solidFill>
                <a:latin typeface="Rockwell"/>
                <a:cs typeface="Rockwell"/>
              </a:rPr>
              <a:t>: Visualizing the Dynamics of Enzyme Annotations in </a:t>
            </a:r>
            <a:r>
              <a:rPr lang="en-US" sz="2000" dirty="0" err="1">
                <a:solidFill>
                  <a:srgbClr val="404040"/>
                </a:solidFill>
                <a:latin typeface="Rockwell"/>
                <a:cs typeface="Rockwell"/>
              </a:rPr>
              <a:t>UniProt</a:t>
            </a:r>
            <a:r>
              <a:rPr lang="en-US" sz="2000" dirty="0">
                <a:solidFill>
                  <a:srgbClr val="404040"/>
                </a:solidFill>
                <a:latin typeface="Rockwell"/>
                <a:cs typeface="Rockwell"/>
              </a:rPr>
              <a:t>/</a:t>
            </a:r>
            <a:r>
              <a:rPr lang="en-US" sz="2000" dirty="0" err="1" smtClean="0">
                <a:solidFill>
                  <a:srgbClr val="404040"/>
                </a:solidFill>
                <a:latin typeface="Rockwell"/>
                <a:cs typeface="Rockwell"/>
              </a:rPr>
              <a:t>SwissProt</a:t>
            </a:r>
            <a:endParaRPr lang="en-US" sz="2000" dirty="0" smtClean="0">
              <a:solidFill>
                <a:srgbClr val="404040"/>
              </a:solidFill>
              <a:latin typeface="Rockwell"/>
              <a:cs typeface="Rockwell"/>
            </a:endParaRPr>
          </a:p>
          <a:p>
            <a:pPr algn="l"/>
            <a:r>
              <a:rPr lang="en-US" sz="1800" dirty="0" smtClean="0">
                <a:solidFill>
                  <a:srgbClr val="404040"/>
                </a:solidFill>
                <a:latin typeface="Gill Sans"/>
                <a:cs typeface="Gill Sans"/>
              </a:rPr>
              <a:t>Sabrina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Silveira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,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Artur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 Rodrigues, Raquel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Melo-Minardi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, Carlos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Silveira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, Wagner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Meira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 </a:t>
            </a:r>
            <a:r>
              <a:rPr lang="en-US" sz="1800" dirty="0" err="1" smtClean="0">
                <a:solidFill>
                  <a:srgbClr val="404040"/>
                </a:solidFill>
                <a:latin typeface="Gill Sans"/>
                <a:cs typeface="Gill Sans"/>
              </a:rPr>
              <a:t>Jr</a:t>
            </a:r>
            <a:endParaRPr lang="en-US" sz="1800" dirty="0" smtClean="0">
              <a:solidFill>
                <a:srgbClr val="404040"/>
              </a:solidFill>
              <a:latin typeface="Gill Sans"/>
              <a:cs typeface="Gill Sans"/>
            </a:endParaRPr>
          </a:p>
          <a:p>
            <a:pPr algn="l"/>
            <a:endParaRPr lang="en-US" sz="2000" dirty="0">
              <a:solidFill>
                <a:srgbClr val="404040"/>
              </a:solidFill>
              <a:latin typeface="Rockwell"/>
              <a:cs typeface="Rockwell"/>
            </a:endParaRPr>
          </a:p>
          <a:p>
            <a:pPr algn="l">
              <a:spcAft>
                <a:spcPts val="600"/>
              </a:spcAft>
            </a:pP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4. Heterogeneity</a:t>
            </a:r>
            <a:r>
              <a:rPr lang="en-US" sz="2000" dirty="0">
                <a:solidFill>
                  <a:srgbClr val="404040"/>
                </a:solidFill>
                <a:latin typeface="Rockwell"/>
                <a:cs typeface="Rockwell"/>
              </a:rPr>
              <a:t>-based Guidance for Exploring </a:t>
            </a:r>
            <a:r>
              <a:rPr lang="en-US" sz="2000" dirty="0" err="1">
                <a:solidFill>
                  <a:srgbClr val="404040"/>
                </a:solidFill>
                <a:latin typeface="Rockwell"/>
                <a:cs typeface="Rockwell"/>
              </a:rPr>
              <a:t>Multiscale</a:t>
            </a:r>
            <a:r>
              <a:rPr lang="en-US" sz="2000" dirty="0">
                <a:solidFill>
                  <a:srgbClr val="404040"/>
                </a:solidFill>
                <a:latin typeface="Rockwell"/>
                <a:cs typeface="Rockwell"/>
              </a:rPr>
              <a:t> Data in Systems </a:t>
            </a:r>
            <a:r>
              <a:rPr lang="en-US" sz="2000" dirty="0" smtClean="0">
                <a:solidFill>
                  <a:srgbClr val="404040"/>
                </a:solidFill>
                <a:latin typeface="Rockwell"/>
                <a:cs typeface="Rockwell"/>
              </a:rPr>
              <a:t>Biology</a:t>
            </a:r>
            <a:endParaRPr lang="en-US" sz="2000" dirty="0">
              <a:solidFill>
                <a:srgbClr val="404040"/>
              </a:solidFill>
              <a:latin typeface="Rockwell"/>
              <a:cs typeface="Rockwell"/>
            </a:endParaRPr>
          </a:p>
          <a:p>
            <a:pPr algn="l"/>
            <a:r>
              <a:rPr lang="en-US" sz="1800" dirty="0" smtClean="0">
                <a:solidFill>
                  <a:srgbClr val="404040"/>
                </a:solidFill>
                <a:latin typeface="Gill Sans"/>
                <a:cs typeface="Gill Sans"/>
              </a:rPr>
              <a:t>Martin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Luboschik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,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Carsten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Maus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,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Hans-Jörg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 Schulz,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Heidrun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 Schumann,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Adelinde</a:t>
            </a:r>
            <a:r>
              <a:rPr lang="en-US" sz="1800" dirty="0">
                <a:solidFill>
                  <a:srgbClr val="404040"/>
                </a:solidFill>
                <a:latin typeface="Gill Sans"/>
                <a:cs typeface="Gill Sans"/>
              </a:rPr>
              <a:t> </a:t>
            </a:r>
            <a:r>
              <a:rPr lang="en-US" sz="1800" dirty="0" err="1">
                <a:solidFill>
                  <a:srgbClr val="404040"/>
                </a:solidFill>
                <a:latin typeface="Gill Sans"/>
                <a:cs typeface="Gill Sans"/>
              </a:rPr>
              <a:t>Uhrmacher</a:t>
            </a:r>
            <a:endParaRPr lang="en-US" sz="18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109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Big Picture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790371" y="2278996"/>
            <a:ext cx="3087177" cy="2490682"/>
          </a:xfrm>
          <a:prstGeom prst="roundRect">
            <a:avLst/>
          </a:prstGeom>
          <a:solidFill>
            <a:srgbClr val="FEFFE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44651" y="2526045"/>
            <a:ext cx="1913670" cy="1348707"/>
          </a:xfrm>
          <a:prstGeom prst="ellipse">
            <a:avLst/>
          </a:prstGeom>
          <a:solidFill>
            <a:srgbClr val="E5D7B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77339" y="1776678"/>
            <a:ext cx="192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ckwell"/>
                <a:cs typeface="Rockwell"/>
              </a:rPr>
              <a:t>e</a:t>
            </a:r>
            <a:r>
              <a:rPr lang="en-US" sz="2000" dirty="0" smtClean="0">
                <a:latin typeface="Rockwell"/>
                <a:cs typeface="Rockwell"/>
              </a:rPr>
              <a:t>ukaryotic cell</a:t>
            </a:r>
            <a:endParaRPr lang="en-US" sz="2000" dirty="0">
              <a:latin typeface="Rockwell"/>
              <a:cs typeface="Rockwel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32880" y="3009285"/>
            <a:ext cx="1516230" cy="161482"/>
            <a:chOff x="4997395" y="2437289"/>
            <a:chExt cx="3874549" cy="406912"/>
          </a:xfrm>
        </p:grpSpPr>
        <p:grpSp>
          <p:nvGrpSpPr>
            <p:cNvPr id="25" name="Group 22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</p:grpSpPr>
          <p:grpSp>
            <p:nvGrpSpPr>
              <p:cNvPr id="33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7" name="Freeform 1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23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</p:grpSpPr>
          <p:grpSp>
            <p:nvGrpSpPr>
              <p:cNvPr id="27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2279455" y="3013530"/>
            <a:ext cx="1516230" cy="161482"/>
            <a:chOff x="4997395" y="2437289"/>
            <a:chExt cx="3874549" cy="406912"/>
          </a:xfrm>
          <a:solidFill>
            <a:srgbClr val="007E43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8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2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4" name="Oval 53"/>
          <p:cNvSpPr/>
          <p:nvPr/>
        </p:nvSpPr>
        <p:spPr>
          <a:xfrm>
            <a:off x="2617587" y="2958485"/>
            <a:ext cx="369267" cy="280015"/>
          </a:xfrm>
          <a:prstGeom prst="ellipse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667000" y="3106208"/>
            <a:ext cx="774700" cy="336550"/>
          </a:xfrm>
          <a:custGeom>
            <a:avLst/>
            <a:gdLst>
              <a:gd name="connsiteX0" fmla="*/ 0 w 774700"/>
              <a:gd name="connsiteY0" fmla="*/ 11642 h 336550"/>
              <a:gd name="connsiteX1" fmla="*/ 133350 w 774700"/>
              <a:gd name="connsiteY1" fmla="*/ 56092 h 336550"/>
              <a:gd name="connsiteX2" fmla="*/ 234950 w 774700"/>
              <a:gd name="connsiteY2" fmla="*/ 11642 h 336550"/>
              <a:gd name="connsiteX3" fmla="*/ 336550 w 774700"/>
              <a:gd name="connsiteY3" fmla="*/ 125942 h 336550"/>
              <a:gd name="connsiteX4" fmla="*/ 488950 w 774700"/>
              <a:gd name="connsiteY4" fmla="*/ 170392 h 336550"/>
              <a:gd name="connsiteX5" fmla="*/ 527050 w 774700"/>
              <a:gd name="connsiteY5" fmla="*/ 316442 h 336550"/>
              <a:gd name="connsiteX6" fmla="*/ 774700 w 774700"/>
              <a:gd name="connsiteY6" fmla="*/ 291042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336550">
                <a:moveTo>
                  <a:pt x="0" y="11642"/>
                </a:moveTo>
                <a:cubicBezTo>
                  <a:pt x="47096" y="33867"/>
                  <a:pt x="94192" y="56092"/>
                  <a:pt x="133350" y="56092"/>
                </a:cubicBezTo>
                <a:cubicBezTo>
                  <a:pt x="172508" y="56092"/>
                  <a:pt x="201083" y="0"/>
                  <a:pt x="234950" y="11642"/>
                </a:cubicBezTo>
                <a:cubicBezTo>
                  <a:pt x="268817" y="23284"/>
                  <a:pt x="294217" y="99484"/>
                  <a:pt x="336550" y="125942"/>
                </a:cubicBezTo>
                <a:cubicBezTo>
                  <a:pt x="378883" y="152400"/>
                  <a:pt x="457200" y="138642"/>
                  <a:pt x="488950" y="170392"/>
                </a:cubicBezTo>
                <a:cubicBezTo>
                  <a:pt x="520700" y="202142"/>
                  <a:pt x="479425" y="296334"/>
                  <a:pt x="527050" y="316442"/>
                </a:cubicBezTo>
                <a:cubicBezTo>
                  <a:pt x="574675" y="336550"/>
                  <a:pt x="774700" y="291042"/>
                  <a:pt x="774700" y="291042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63355" y="4076700"/>
            <a:ext cx="329850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663355" y="4267200"/>
            <a:ext cx="3298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986854" y="261622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3715" y="34110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78927" y="3202517"/>
            <a:ext cx="111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transcription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49666" y="3931277"/>
            <a:ext cx="95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translation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22798" y="4289854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3715" y="42608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48965" y="42926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993415" y="43751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63265" y="44450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52165" y="44259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231861" y="447548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307080" y="453644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216150" y="4229100"/>
            <a:ext cx="1041400" cy="107950"/>
          </a:xfrm>
          <a:custGeom>
            <a:avLst/>
            <a:gdLst>
              <a:gd name="connsiteX0" fmla="*/ 0 w 1041400"/>
              <a:gd name="connsiteY0" fmla="*/ 0 h 107950"/>
              <a:gd name="connsiteX1" fmla="*/ 165100 w 1041400"/>
              <a:gd name="connsiteY1" fmla="*/ 76200 h 107950"/>
              <a:gd name="connsiteX2" fmla="*/ 374650 w 1041400"/>
              <a:gd name="connsiteY2" fmla="*/ 38100 h 107950"/>
              <a:gd name="connsiteX3" fmla="*/ 527050 w 1041400"/>
              <a:gd name="connsiteY3" fmla="*/ 31750 h 107950"/>
              <a:gd name="connsiteX4" fmla="*/ 768350 w 1041400"/>
              <a:gd name="connsiteY4" fmla="*/ 38100 h 107950"/>
              <a:gd name="connsiteX5" fmla="*/ 927100 w 1041400"/>
              <a:gd name="connsiteY5" fmla="*/ 63500 h 107950"/>
              <a:gd name="connsiteX6" fmla="*/ 1041400 w 1041400"/>
              <a:gd name="connsiteY6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400" h="107950">
                <a:moveTo>
                  <a:pt x="0" y="0"/>
                </a:moveTo>
                <a:cubicBezTo>
                  <a:pt x="51329" y="34925"/>
                  <a:pt x="102658" y="69850"/>
                  <a:pt x="165100" y="76200"/>
                </a:cubicBezTo>
                <a:cubicBezTo>
                  <a:pt x="227542" y="82550"/>
                  <a:pt x="314325" y="45508"/>
                  <a:pt x="374650" y="38100"/>
                </a:cubicBezTo>
                <a:cubicBezTo>
                  <a:pt x="434975" y="30692"/>
                  <a:pt x="461433" y="31750"/>
                  <a:pt x="527050" y="31750"/>
                </a:cubicBezTo>
                <a:cubicBezTo>
                  <a:pt x="592667" y="31750"/>
                  <a:pt x="701675" y="32808"/>
                  <a:pt x="768350" y="38100"/>
                </a:cubicBezTo>
                <a:cubicBezTo>
                  <a:pt x="835025" y="43392"/>
                  <a:pt x="881592" y="51858"/>
                  <a:pt x="927100" y="63500"/>
                </a:cubicBezTo>
                <a:cubicBezTo>
                  <a:pt x="972608" y="75142"/>
                  <a:pt x="1041400" y="107950"/>
                  <a:pt x="1041400" y="10795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5054600" y="2278996"/>
            <a:ext cx="3543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Genes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 (DNA sequences) are transcribed into RNA molecules (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expressed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)</a:t>
            </a:r>
          </a:p>
          <a:p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Level of expression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(number of RNA molecules produced) varies between genes and between cellular conditions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RNA molecules transcribed from a gene often called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transcripts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7290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Big Picture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281180" y="2278996"/>
            <a:ext cx="2673666" cy="1472646"/>
          </a:xfrm>
          <a:prstGeom prst="roundRect">
            <a:avLst/>
          </a:prstGeom>
          <a:solidFill>
            <a:srgbClr val="FEFFE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81180" y="1776678"/>
            <a:ext cx="204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ckwell"/>
                <a:cs typeface="Rockwell"/>
              </a:rPr>
              <a:t>p</a:t>
            </a:r>
            <a:r>
              <a:rPr lang="en-US" sz="2000" dirty="0" smtClean="0">
                <a:latin typeface="Rockwell"/>
                <a:cs typeface="Rockwell"/>
              </a:rPr>
              <a:t>rokaryotic cell</a:t>
            </a:r>
            <a:endParaRPr lang="en-US" sz="2000" dirty="0">
              <a:latin typeface="Rockwell"/>
              <a:cs typeface="Rockwel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0371" y="2278996"/>
            <a:ext cx="3087177" cy="2490682"/>
          </a:xfrm>
          <a:prstGeom prst="roundRect">
            <a:avLst/>
          </a:prstGeom>
          <a:solidFill>
            <a:srgbClr val="FEFFE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44651" y="2526045"/>
            <a:ext cx="1913670" cy="1348707"/>
          </a:xfrm>
          <a:prstGeom prst="ellipse">
            <a:avLst/>
          </a:prstGeom>
          <a:solidFill>
            <a:srgbClr val="E5D7B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77339" y="1776678"/>
            <a:ext cx="192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ckwell"/>
                <a:cs typeface="Rockwell"/>
              </a:rPr>
              <a:t>e</a:t>
            </a:r>
            <a:r>
              <a:rPr lang="en-US" sz="2000" dirty="0" smtClean="0">
                <a:latin typeface="Rockwell"/>
                <a:cs typeface="Rockwell"/>
              </a:rPr>
              <a:t>ukaryotic cell</a:t>
            </a:r>
            <a:endParaRPr lang="en-US" sz="2000" dirty="0">
              <a:latin typeface="Rockwell"/>
              <a:cs typeface="Rockwel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32880" y="3009285"/>
            <a:ext cx="1516230" cy="161482"/>
            <a:chOff x="4997395" y="2437289"/>
            <a:chExt cx="3874549" cy="406912"/>
          </a:xfrm>
        </p:grpSpPr>
        <p:grpSp>
          <p:nvGrpSpPr>
            <p:cNvPr id="25" name="Group 22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</p:grpSpPr>
          <p:grpSp>
            <p:nvGrpSpPr>
              <p:cNvPr id="33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7" name="Freeform 1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23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</p:grpSpPr>
          <p:grpSp>
            <p:nvGrpSpPr>
              <p:cNvPr id="27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2279455" y="3013530"/>
            <a:ext cx="1516230" cy="161482"/>
            <a:chOff x="4997395" y="2437289"/>
            <a:chExt cx="3874549" cy="406912"/>
          </a:xfrm>
          <a:solidFill>
            <a:srgbClr val="007E43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8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2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4" name="Oval 53"/>
          <p:cNvSpPr/>
          <p:nvPr/>
        </p:nvSpPr>
        <p:spPr>
          <a:xfrm>
            <a:off x="2617587" y="2958485"/>
            <a:ext cx="369267" cy="280015"/>
          </a:xfrm>
          <a:prstGeom prst="ellipse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667000" y="3106208"/>
            <a:ext cx="774700" cy="336550"/>
          </a:xfrm>
          <a:custGeom>
            <a:avLst/>
            <a:gdLst>
              <a:gd name="connsiteX0" fmla="*/ 0 w 774700"/>
              <a:gd name="connsiteY0" fmla="*/ 11642 h 336550"/>
              <a:gd name="connsiteX1" fmla="*/ 133350 w 774700"/>
              <a:gd name="connsiteY1" fmla="*/ 56092 h 336550"/>
              <a:gd name="connsiteX2" fmla="*/ 234950 w 774700"/>
              <a:gd name="connsiteY2" fmla="*/ 11642 h 336550"/>
              <a:gd name="connsiteX3" fmla="*/ 336550 w 774700"/>
              <a:gd name="connsiteY3" fmla="*/ 125942 h 336550"/>
              <a:gd name="connsiteX4" fmla="*/ 488950 w 774700"/>
              <a:gd name="connsiteY4" fmla="*/ 170392 h 336550"/>
              <a:gd name="connsiteX5" fmla="*/ 527050 w 774700"/>
              <a:gd name="connsiteY5" fmla="*/ 316442 h 336550"/>
              <a:gd name="connsiteX6" fmla="*/ 774700 w 774700"/>
              <a:gd name="connsiteY6" fmla="*/ 291042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336550">
                <a:moveTo>
                  <a:pt x="0" y="11642"/>
                </a:moveTo>
                <a:cubicBezTo>
                  <a:pt x="47096" y="33867"/>
                  <a:pt x="94192" y="56092"/>
                  <a:pt x="133350" y="56092"/>
                </a:cubicBezTo>
                <a:cubicBezTo>
                  <a:pt x="172508" y="56092"/>
                  <a:pt x="201083" y="0"/>
                  <a:pt x="234950" y="11642"/>
                </a:cubicBezTo>
                <a:cubicBezTo>
                  <a:pt x="268817" y="23284"/>
                  <a:pt x="294217" y="99484"/>
                  <a:pt x="336550" y="125942"/>
                </a:cubicBezTo>
                <a:cubicBezTo>
                  <a:pt x="378883" y="152400"/>
                  <a:pt x="457200" y="138642"/>
                  <a:pt x="488950" y="170392"/>
                </a:cubicBezTo>
                <a:cubicBezTo>
                  <a:pt x="520700" y="202142"/>
                  <a:pt x="479425" y="296334"/>
                  <a:pt x="527050" y="316442"/>
                </a:cubicBezTo>
                <a:cubicBezTo>
                  <a:pt x="574675" y="336550"/>
                  <a:pt x="774700" y="291042"/>
                  <a:pt x="774700" y="291042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63355" y="4076700"/>
            <a:ext cx="329850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663355" y="4267200"/>
            <a:ext cx="3298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986854" y="261622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3715" y="34110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78927" y="3202517"/>
            <a:ext cx="111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transcription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49666" y="3931277"/>
            <a:ext cx="95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translation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22798" y="4289854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3715" y="42608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48965" y="42926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993415" y="43751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63265" y="44450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52165" y="44259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231861" y="447548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307080" y="453644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216150" y="4229100"/>
            <a:ext cx="1041400" cy="107950"/>
          </a:xfrm>
          <a:custGeom>
            <a:avLst/>
            <a:gdLst>
              <a:gd name="connsiteX0" fmla="*/ 0 w 1041400"/>
              <a:gd name="connsiteY0" fmla="*/ 0 h 107950"/>
              <a:gd name="connsiteX1" fmla="*/ 165100 w 1041400"/>
              <a:gd name="connsiteY1" fmla="*/ 76200 h 107950"/>
              <a:gd name="connsiteX2" fmla="*/ 374650 w 1041400"/>
              <a:gd name="connsiteY2" fmla="*/ 38100 h 107950"/>
              <a:gd name="connsiteX3" fmla="*/ 527050 w 1041400"/>
              <a:gd name="connsiteY3" fmla="*/ 31750 h 107950"/>
              <a:gd name="connsiteX4" fmla="*/ 768350 w 1041400"/>
              <a:gd name="connsiteY4" fmla="*/ 38100 h 107950"/>
              <a:gd name="connsiteX5" fmla="*/ 927100 w 1041400"/>
              <a:gd name="connsiteY5" fmla="*/ 63500 h 107950"/>
              <a:gd name="connsiteX6" fmla="*/ 1041400 w 1041400"/>
              <a:gd name="connsiteY6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400" h="107950">
                <a:moveTo>
                  <a:pt x="0" y="0"/>
                </a:moveTo>
                <a:cubicBezTo>
                  <a:pt x="51329" y="34925"/>
                  <a:pt x="102658" y="69850"/>
                  <a:pt x="165100" y="76200"/>
                </a:cubicBezTo>
                <a:cubicBezTo>
                  <a:pt x="227542" y="82550"/>
                  <a:pt x="314325" y="45508"/>
                  <a:pt x="374650" y="38100"/>
                </a:cubicBezTo>
                <a:cubicBezTo>
                  <a:pt x="434975" y="30692"/>
                  <a:pt x="461433" y="31750"/>
                  <a:pt x="527050" y="31750"/>
                </a:cubicBezTo>
                <a:cubicBezTo>
                  <a:pt x="592667" y="31750"/>
                  <a:pt x="701675" y="32808"/>
                  <a:pt x="768350" y="38100"/>
                </a:cubicBezTo>
                <a:cubicBezTo>
                  <a:pt x="835025" y="43392"/>
                  <a:pt x="881592" y="51858"/>
                  <a:pt x="927100" y="63500"/>
                </a:cubicBezTo>
                <a:cubicBezTo>
                  <a:pt x="972608" y="75142"/>
                  <a:pt x="1041400" y="107950"/>
                  <a:pt x="1041400" y="10795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189107" y="227015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055968" y="306493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281180" y="2856442"/>
            <a:ext cx="111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transcription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621513" y="2897717"/>
            <a:ext cx="329850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621513" y="3088217"/>
            <a:ext cx="3298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999874" y="2758644"/>
            <a:ext cx="95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translation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62463" y="3382857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811873" y="308186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907123" y="311361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951573" y="319616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021423" y="326601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110323" y="324696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90019" y="329649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265238" y="335745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5369554" y="2677583"/>
            <a:ext cx="1516230" cy="161482"/>
            <a:chOff x="4997395" y="2437289"/>
            <a:chExt cx="3874549" cy="406912"/>
          </a:xfrm>
        </p:grpSpPr>
        <p:grpSp>
          <p:nvGrpSpPr>
            <p:cNvPr id="124" name="Group 22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</p:grpSpPr>
          <p:grpSp>
            <p:nvGrpSpPr>
              <p:cNvPr id="133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137" name="Freeform 1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 1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5" name="Group 23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</p:grpSpPr>
          <p:grpSp>
            <p:nvGrpSpPr>
              <p:cNvPr id="126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131" name="Freeform 130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416129" y="2681828"/>
            <a:ext cx="1516230" cy="161482"/>
            <a:chOff x="4997395" y="2437289"/>
            <a:chExt cx="3874549" cy="406912"/>
          </a:xfrm>
          <a:solidFill>
            <a:srgbClr val="007E43"/>
          </a:solidFill>
        </p:grpSpPr>
        <p:grpSp>
          <p:nvGrpSpPr>
            <p:cNvPr id="140" name="Group 139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148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142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3" name="Oval 102"/>
          <p:cNvSpPr/>
          <p:nvPr/>
        </p:nvSpPr>
        <p:spPr>
          <a:xfrm>
            <a:off x="5819840" y="2631460"/>
            <a:ext cx="369267" cy="280015"/>
          </a:xfrm>
          <a:prstGeom prst="ellipse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869253" y="2760133"/>
            <a:ext cx="1231900" cy="338324"/>
          </a:xfrm>
          <a:custGeom>
            <a:avLst/>
            <a:gdLst>
              <a:gd name="connsiteX0" fmla="*/ 0 w 774700"/>
              <a:gd name="connsiteY0" fmla="*/ 11642 h 336550"/>
              <a:gd name="connsiteX1" fmla="*/ 133350 w 774700"/>
              <a:gd name="connsiteY1" fmla="*/ 56092 h 336550"/>
              <a:gd name="connsiteX2" fmla="*/ 234950 w 774700"/>
              <a:gd name="connsiteY2" fmla="*/ 11642 h 336550"/>
              <a:gd name="connsiteX3" fmla="*/ 336550 w 774700"/>
              <a:gd name="connsiteY3" fmla="*/ 125942 h 336550"/>
              <a:gd name="connsiteX4" fmla="*/ 488950 w 774700"/>
              <a:gd name="connsiteY4" fmla="*/ 170392 h 336550"/>
              <a:gd name="connsiteX5" fmla="*/ 527050 w 774700"/>
              <a:gd name="connsiteY5" fmla="*/ 316442 h 336550"/>
              <a:gd name="connsiteX6" fmla="*/ 774700 w 774700"/>
              <a:gd name="connsiteY6" fmla="*/ 291042 h 336550"/>
              <a:gd name="connsiteX0" fmla="*/ 0 w 1231900"/>
              <a:gd name="connsiteY0" fmla="*/ 11642 h 338324"/>
              <a:gd name="connsiteX1" fmla="*/ 133350 w 1231900"/>
              <a:gd name="connsiteY1" fmla="*/ 56092 h 338324"/>
              <a:gd name="connsiteX2" fmla="*/ 234950 w 1231900"/>
              <a:gd name="connsiteY2" fmla="*/ 11642 h 338324"/>
              <a:gd name="connsiteX3" fmla="*/ 336550 w 1231900"/>
              <a:gd name="connsiteY3" fmla="*/ 125942 h 338324"/>
              <a:gd name="connsiteX4" fmla="*/ 488950 w 1231900"/>
              <a:gd name="connsiteY4" fmla="*/ 170392 h 338324"/>
              <a:gd name="connsiteX5" fmla="*/ 527050 w 1231900"/>
              <a:gd name="connsiteY5" fmla="*/ 316442 h 338324"/>
              <a:gd name="connsiteX6" fmla="*/ 1231900 w 1231900"/>
              <a:gd name="connsiteY6" fmla="*/ 301687 h 338324"/>
              <a:gd name="connsiteX0" fmla="*/ 0 w 1231900"/>
              <a:gd name="connsiteY0" fmla="*/ 11642 h 338324"/>
              <a:gd name="connsiteX1" fmla="*/ 133350 w 1231900"/>
              <a:gd name="connsiteY1" fmla="*/ 56092 h 338324"/>
              <a:gd name="connsiteX2" fmla="*/ 234950 w 1231900"/>
              <a:gd name="connsiteY2" fmla="*/ 11642 h 338324"/>
              <a:gd name="connsiteX3" fmla="*/ 336550 w 1231900"/>
              <a:gd name="connsiteY3" fmla="*/ 125942 h 338324"/>
              <a:gd name="connsiteX4" fmla="*/ 488950 w 1231900"/>
              <a:gd name="connsiteY4" fmla="*/ 170392 h 338324"/>
              <a:gd name="connsiteX5" fmla="*/ 732748 w 1231900"/>
              <a:gd name="connsiteY5" fmla="*/ 316442 h 338324"/>
              <a:gd name="connsiteX6" fmla="*/ 1231900 w 1231900"/>
              <a:gd name="connsiteY6" fmla="*/ 301687 h 3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900" h="338324">
                <a:moveTo>
                  <a:pt x="0" y="11642"/>
                </a:moveTo>
                <a:cubicBezTo>
                  <a:pt x="47096" y="33867"/>
                  <a:pt x="94192" y="56092"/>
                  <a:pt x="133350" y="56092"/>
                </a:cubicBezTo>
                <a:cubicBezTo>
                  <a:pt x="172508" y="56092"/>
                  <a:pt x="201083" y="0"/>
                  <a:pt x="234950" y="11642"/>
                </a:cubicBezTo>
                <a:cubicBezTo>
                  <a:pt x="268817" y="23284"/>
                  <a:pt x="294217" y="99484"/>
                  <a:pt x="336550" y="125942"/>
                </a:cubicBezTo>
                <a:cubicBezTo>
                  <a:pt x="378883" y="152400"/>
                  <a:pt x="422917" y="138642"/>
                  <a:pt x="488950" y="170392"/>
                </a:cubicBezTo>
                <a:cubicBezTo>
                  <a:pt x="554983" y="202142"/>
                  <a:pt x="608923" y="294560"/>
                  <a:pt x="732748" y="316442"/>
                </a:cubicBezTo>
                <a:cubicBezTo>
                  <a:pt x="856573" y="338324"/>
                  <a:pt x="1231900" y="301687"/>
                  <a:pt x="1231900" y="301687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4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Big Picture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281180" y="2278996"/>
            <a:ext cx="2673666" cy="1472646"/>
          </a:xfrm>
          <a:prstGeom prst="roundRect">
            <a:avLst/>
          </a:prstGeom>
          <a:solidFill>
            <a:srgbClr val="FEFFE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81180" y="1776678"/>
            <a:ext cx="204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ckwell"/>
                <a:cs typeface="Rockwell"/>
              </a:rPr>
              <a:t>p</a:t>
            </a:r>
            <a:r>
              <a:rPr lang="en-US" sz="2000" dirty="0" smtClean="0">
                <a:latin typeface="Rockwell"/>
                <a:cs typeface="Rockwell"/>
              </a:rPr>
              <a:t>rokaryotic cell</a:t>
            </a:r>
            <a:endParaRPr lang="en-US" sz="2000" dirty="0">
              <a:latin typeface="Rockwell"/>
              <a:cs typeface="Rockwel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0371" y="2278996"/>
            <a:ext cx="3087177" cy="2490682"/>
          </a:xfrm>
          <a:prstGeom prst="roundRect">
            <a:avLst/>
          </a:prstGeom>
          <a:solidFill>
            <a:srgbClr val="FEFFEA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44651" y="2526045"/>
            <a:ext cx="1913670" cy="1348707"/>
          </a:xfrm>
          <a:prstGeom prst="ellipse">
            <a:avLst/>
          </a:prstGeom>
          <a:solidFill>
            <a:srgbClr val="E5D7B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77339" y="1776678"/>
            <a:ext cx="192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ckwell"/>
                <a:cs typeface="Rockwell"/>
              </a:rPr>
              <a:t>e</a:t>
            </a:r>
            <a:r>
              <a:rPr lang="en-US" sz="2000" dirty="0" smtClean="0">
                <a:latin typeface="Rockwell"/>
                <a:cs typeface="Rockwell"/>
              </a:rPr>
              <a:t>ukaryotic cell</a:t>
            </a:r>
            <a:endParaRPr lang="en-US" sz="2000" dirty="0">
              <a:latin typeface="Rockwell"/>
              <a:cs typeface="Rockwel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32880" y="3009285"/>
            <a:ext cx="1516230" cy="161482"/>
            <a:chOff x="4997395" y="2437289"/>
            <a:chExt cx="3874549" cy="406912"/>
          </a:xfrm>
        </p:grpSpPr>
        <p:grpSp>
          <p:nvGrpSpPr>
            <p:cNvPr id="25" name="Group 22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</p:grpSpPr>
          <p:grpSp>
            <p:nvGrpSpPr>
              <p:cNvPr id="33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7" name="Freeform 1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23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</p:grpSpPr>
          <p:grpSp>
            <p:nvGrpSpPr>
              <p:cNvPr id="27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2279455" y="3013530"/>
            <a:ext cx="1516230" cy="161482"/>
            <a:chOff x="4997395" y="2437289"/>
            <a:chExt cx="3874549" cy="406912"/>
          </a:xfrm>
          <a:solidFill>
            <a:srgbClr val="007E43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8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42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4" name="Oval 53"/>
          <p:cNvSpPr/>
          <p:nvPr/>
        </p:nvSpPr>
        <p:spPr>
          <a:xfrm>
            <a:off x="2617587" y="2958485"/>
            <a:ext cx="369267" cy="280015"/>
          </a:xfrm>
          <a:prstGeom prst="ellipse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667000" y="3106208"/>
            <a:ext cx="774700" cy="336550"/>
          </a:xfrm>
          <a:custGeom>
            <a:avLst/>
            <a:gdLst>
              <a:gd name="connsiteX0" fmla="*/ 0 w 774700"/>
              <a:gd name="connsiteY0" fmla="*/ 11642 h 336550"/>
              <a:gd name="connsiteX1" fmla="*/ 133350 w 774700"/>
              <a:gd name="connsiteY1" fmla="*/ 56092 h 336550"/>
              <a:gd name="connsiteX2" fmla="*/ 234950 w 774700"/>
              <a:gd name="connsiteY2" fmla="*/ 11642 h 336550"/>
              <a:gd name="connsiteX3" fmla="*/ 336550 w 774700"/>
              <a:gd name="connsiteY3" fmla="*/ 125942 h 336550"/>
              <a:gd name="connsiteX4" fmla="*/ 488950 w 774700"/>
              <a:gd name="connsiteY4" fmla="*/ 170392 h 336550"/>
              <a:gd name="connsiteX5" fmla="*/ 527050 w 774700"/>
              <a:gd name="connsiteY5" fmla="*/ 316442 h 336550"/>
              <a:gd name="connsiteX6" fmla="*/ 774700 w 774700"/>
              <a:gd name="connsiteY6" fmla="*/ 291042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336550">
                <a:moveTo>
                  <a:pt x="0" y="11642"/>
                </a:moveTo>
                <a:cubicBezTo>
                  <a:pt x="47096" y="33867"/>
                  <a:pt x="94192" y="56092"/>
                  <a:pt x="133350" y="56092"/>
                </a:cubicBezTo>
                <a:cubicBezTo>
                  <a:pt x="172508" y="56092"/>
                  <a:pt x="201083" y="0"/>
                  <a:pt x="234950" y="11642"/>
                </a:cubicBezTo>
                <a:cubicBezTo>
                  <a:pt x="268817" y="23284"/>
                  <a:pt x="294217" y="99484"/>
                  <a:pt x="336550" y="125942"/>
                </a:cubicBezTo>
                <a:cubicBezTo>
                  <a:pt x="378883" y="152400"/>
                  <a:pt x="457200" y="138642"/>
                  <a:pt x="488950" y="170392"/>
                </a:cubicBezTo>
                <a:cubicBezTo>
                  <a:pt x="520700" y="202142"/>
                  <a:pt x="479425" y="296334"/>
                  <a:pt x="527050" y="316442"/>
                </a:cubicBezTo>
                <a:cubicBezTo>
                  <a:pt x="574675" y="336550"/>
                  <a:pt x="774700" y="291042"/>
                  <a:pt x="774700" y="291042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663355" y="4076700"/>
            <a:ext cx="329850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663355" y="4267200"/>
            <a:ext cx="3298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986854" y="261622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3715" y="34110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78927" y="3202517"/>
            <a:ext cx="111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transcription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49666" y="3931277"/>
            <a:ext cx="95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translation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22798" y="4289854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3715" y="42608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48965" y="42926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993415" y="43751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63265" y="444500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52165" y="442595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231861" y="447548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307080" y="4536440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216150" y="4229100"/>
            <a:ext cx="1041400" cy="107950"/>
          </a:xfrm>
          <a:custGeom>
            <a:avLst/>
            <a:gdLst>
              <a:gd name="connsiteX0" fmla="*/ 0 w 1041400"/>
              <a:gd name="connsiteY0" fmla="*/ 0 h 107950"/>
              <a:gd name="connsiteX1" fmla="*/ 165100 w 1041400"/>
              <a:gd name="connsiteY1" fmla="*/ 76200 h 107950"/>
              <a:gd name="connsiteX2" fmla="*/ 374650 w 1041400"/>
              <a:gd name="connsiteY2" fmla="*/ 38100 h 107950"/>
              <a:gd name="connsiteX3" fmla="*/ 527050 w 1041400"/>
              <a:gd name="connsiteY3" fmla="*/ 31750 h 107950"/>
              <a:gd name="connsiteX4" fmla="*/ 768350 w 1041400"/>
              <a:gd name="connsiteY4" fmla="*/ 38100 h 107950"/>
              <a:gd name="connsiteX5" fmla="*/ 927100 w 1041400"/>
              <a:gd name="connsiteY5" fmla="*/ 63500 h 107950"/>
              <a:gd name="connsiteX6" fmla="*/ 1041400 w 1041400"/>
              <a:gd name="connsiteY6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400" h="107950">
                <a:moveTo>
                  <a:pt x="0" y="0"/>
                </a:moveTo>
                <a:cubicBezTo>
                  <a:pt x="51329" y="34925"/>
                  <a:pt x="102658" y="69850"/>
                  <a:pt x="165100" y="76200"/>
                </a:cubicBezTo>
                <a:cubicBezTo>
                  <a:pt x="227542" y="82550"/>
                  <a:pt x="314325" y="45508"/>
                  <a:pt x="374650" y="38100"/>
                </a:cubicBezTo>
                <a:cubicBezTo>
                  <a:pt x="434975" y="30692"/>
                  <a:pt x="461433" y="31750"/>
                  <a:pt x="527050" y="31750"/>
                </a:cubicBezTo>
                <a:cubicBezTo>
                  <a:pt x="592667" y="31750"/>
                  <a:pt x="701675" y="32808"/>
                  <a:pt x="768350" y="38100"/>
                </a:cubicBezTo>
                <a:cubicBezTo>
                  <a:pt x="835025" y="43392"/>
                  <a:pt x="881592" y="51858"/>
                  <a:pt x="927100" y="63500"/>
                </a:cubicBezTo>
                <a:cubicBezTo>
                  <a:pt x="972608" y="75142"/>
                  <a:pt x="1041400" y="107950"/>
                  <a:pt x="1041400" y="10795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189107" y="227015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055968" y="306493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281180" y="2856442"/>
            <a:ext cx="1117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transcription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621513" y="2897717"/>
            <a:ext cx="329850" cy="1905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621513" y="3088217"/>
            <a:ext cx="3298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999874" y="2758644"/>
            <a:ext cx="954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translation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62463" y="3382857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811873" y="308186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907123" y="311361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951573" y="319616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021423" y="326601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110323" y="324696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90019" y="329649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265238" y="3357457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5369554" y="2677583"/>
            <a:ext cx="1516230" cy="161482"/>
            <a:chOff x="4997395" y="2437289"/>
            <a:chExt cx="3874549" cy="406912"/>
          </a:xfrm>
        </p:grpSpPr>
        <p:grpSp>
          <p:nvGrpSpPr>
            <p:cNvPr id="124" name="Group 22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</p:grpSpPr>
          <p:grpSp>
            <p:nvGrpSpPr>
              <p:cNvPr id="133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137" name="Freeform 1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 1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5" name="Group 23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</p:grpSpPr>
          <p:grpSp>
            <p:nvGrpSpPr>
              <p:cNvPr id="126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131" name="Freeform 130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5416129" y="2681828"/>
            <a:ext cx="1516230" cy="161482"/>
            <a:chOff x="4997395" y="2437289"/>
            <a:chExt cx="3874549" cy="406912"/>
          </a:xfrm>
          <a:solidFill>
            <a:srgbClr val="007E43"/>
          </a:solidFill>
        </p:grpSpPr>
        <p:grpSp>
          <p:nvGrpSpPr>
            <p:cNvPr id="140" name="Group 139"/>
            <p:cNvGrpSpPr/>
            <p:nvPr/>
          </p:nvGrpSpPr>
          <p:grpSpPr>
            <a:xfrm>
              <a:off x="4997395" y="2437290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148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/>
            <p:cNvGrpSpPr/>
            <p:nvPr/>
          </p:nvGrpSpPr>
          <p:grpSpPr>
            <a:xfrm>
              <a:off x="6924087" y="2437289"/>
              <a:ext cx="1947857" cy="406911"/>
              <a:chOff x="5564662" y="2437290"/>
              <a:chExt cx="1947857" cy="406911"/>
            </a:xfrm>
            <a:grpFill/>
          </p:grpSpPr>
          <p:grpSp>
            <p:nvGrpSpPr>
              <p:cNvPr id="142" name="Group 18"/>
              <p:cNvGrpSpPr/>
              <p:nvPr/>
            </p:nvGrpSpPr>
            <p:grpSpPr>
              <a:xfrm>
                <a:off x="5564662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9"/>
              <p:cNvGrpSpPr/>
              <p:nvPr/>
            </p:nvGrpSpPr>
            <p:grpSpPr>
              <a:xfrm>
                <a:off x="6529444" y="2437290"/>
                <a:ext cx="983075" cy="406911"/>
                <a:chOff x="5564662" y="2437290"/>
                <a:chExt cx="983075" cy="406911"/>
              </a:xfrm>
              <a:grpFill/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5564662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6045617" y="2437290"/>
                  <a:ext cx="502120" cy="406911"/>
                </a:xfrm>
                <a:custGeom>
                  <a:avLst/>
                  <a:gdLst>
                    <a:gd name="connsiteX0" fmla="*/ 0 w 502120"/>
                    <a:gd name="connsiteY0" fmla="*/ 200174 h 406911"/>
                    <a:gd name="connsiteX1" fmla="*/ 157528 w 502120"/>
                    <a:gd name="connsiteY1" fmla="*/ 377377 h 406911"/>
                    <a:gd name="connsiteX2" fmla="*/ 334747 w 502120"/>
                    <a:gd name="connsiteY2" fmla="*/ 22971 h 406911"/>
                    <a:gd name="connsiteX3" fmla="*/ 502120 w 502120"/>
                    <a:gd name="connsiteY3" fmla="*/ 239552 h 40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2120" h="406911">
                      <a:moveTo>
                        <a:pt x="0" y="200174"/>
                      </a:moveTo>
                      <a:cubicBezTo>
                        <a:pt x="50868" y="303542"/>
                        <a:pt x="101737" y="406911"/>
                        <a:pt x="157528" y="377377"/>
                      </a:cubicBezTo>
                      <a:cubicBezTo>
                        <a:pt x="213319" y="347843"/>
                        <a:pt x="277315" y="45942"/>
                        <a:pt x="334747" y="22971"/>
                      </a:cubicBezTo>
                      <a:cubicBezTo>
                        <a:pt x="392179" y="0"/>
                        <a:pt x="502120" y="239552"/>
                        <a:pt x="502120" y="239552"/>
                      </a:cubicBezTo>
                    </a:path>
                  </a:pathLst>
                </a:cu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3" name="Oval 102"/>
          <p:cNvSpPr/>
          <p:nvPr/>
        </p:nvSpPr>
        <p:spPr>
          <a:xfrm>
            <a:off x="5819840" y="2631460"/>
            <a:ext cx="369267" cy="280015"/>
          </a:xfrm>
          <a:prstGeom prst="ellipse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869253" y="2760133"/>
            <a:ext cx="1231900" cy="338324"/>
          </a:xfrm>
          <a:custGeom>
            <a:avLst/>
            <a:gdLst>
              <a:gd name="connsiteX0" fmla="*/ 0 w 774700"/>
              <a:gd name="connsiteY0" fmla="*/ 11642 h 336550"/>
              <a:gd name="connsiteX1" fmla="*/ 133350 w 774700"/>
              <a:gd name="connsiteY1" fmla="*/ 56092 h 336550"/>
              <a:gd name="connsiteX2" fmla="*/ 234950 w 774700"/>
              <a:gd name="connsiteY2" fmla="*/ 11642 h 336550"/>
              <a:gd name="connsiteX3" fmla="*/ 336550 w 774700"/>
              <a:gd name="connsiteY3" fmla="*/ 125942 h 336550"/>
              <a:gd name="connsiteX4" fmla="*/ 488950 w 774700"/>
              <a:gd name="connsiteY4" fmla="*/ 170392 h 336550"/>
              <a:gd name="connsiteX5" fmla="*/ 527050 w 774700"/>
              <a:gd name="connsiteY5" fmla="*/ 316442 h 336550"/>
              <a:gd name="connsiteX6" fmla="*/ 774700 w 774700"/>
              <a:gd name="connsiteY6" fmla="*/ 291042 h 336550"/>
              <a:gd name="connsiteX0" fmla="*/ 0 w 1231900"/>
              <a:gd name="connsiteY0" fmla="*/ 11642 h 338324"/>
              <a:gd name="connsiteX1" fmla="*/ 133350 w 1231900"/>
              <a:gd name="connsiteY1" fmla="*/ 56092 h 338324"/>
              <a:gd name="connsiteX2" fmla="*/ 234950 w 1231900"/>
              <a:gd name="connsiteY2" fmla="*/ 11642 h 338324"/>
              <a:gd name="connsiteX3" fmla="*/ 336550 w 1231900"/>
              <a:gd name="connsiteY3" fmla="*/ 125942 h 338324"/>
              <a:gd name="connsiteX4" fmla="*/ 488950 w 1231900"/>
              <a:gd name="connsiteY4" fmla="*/ 170392 h 338324"/>
              <a:gd name="connsiteX5" fmla="*/ 527050 w 1231900"/>
              <a:gd name="connsiteY5" fmla="*/ 316442 h 338324"/>
              <a:gd name="connsiteX6" fmla="*/ 1231900 w 1231900"/>
              <a:gd name="connsiteY6" fmla="*/ 301687 h 338324"/>
              <a:gd name="connsiteX0" fmla="*/ 0 w 1231900"/>
              <a:gd name="connsiteY0" fmla="*/ 11642 h 338324"/>
              <a:gd name="connsiteX1" fmla="*/ 133350 w 1231900"/>
              <a:gd name="connsiteY1" fmla="*/ 56092 h 338324"/>
              <a:gd name="connsiteX2" fmla="*/ 234950 w 1231900"/>
              <a:gd name="connsiteY2" fmla="*/ 11642 h 338324"/>
              <a:gd name="connsiteX3" fmla="*/ 336550 w 1231900"/>
              <a:gd name="connsiteY3" fmla="*/ 125942 h 338324"/>
              <a:gd name="connsiteX4" fmla="*/ 488950 w 1231900"/>
              <a:gd name="connsiteY4" fmla="*/ 170392 h 338324"/>
              <a:gd name="connsiteX5" fmla="*/ 732748 w 1231900"/>
              <a:gd name="connsiteY5" fmla="*/ 316442 h 338324"/>
              <a:gd name="connsiteX6" fmla="*/ 1231900 w 1231900"/>
              <a:gd name="connsiteY6" fmla="*/ 301687 h 3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900" h="338324">
                <a:moveTo>
                  <a:pt x="0" y="11642"/>
                </a:moveTo>
                <a:cubicBezTo>
                  <a:pt x="47096" y="33867"/>
                  <a:pt x="94192" y="56092"/>
                  <a:pt x="133350" y="56092"/>
                </a:cubicBezTo>
                <a:cubicBezTo>
                  <a:pt x="172508" y="56092"/>
                  <a:pt x="201083" y="0"/>
                  <a:pt x="234950" y="11642"/>
                </a:cubicBezTo>
                <a:cubicBezTo>
                  <a:pt x="268817" y="23284"/>
                  <a:pt x="294217" y="99484"/>
                  <a:pt x="336550" y="125942"/>
                </a:cubicBezTo>
                <a:cubicBezTo>
                  <a:pt x="378883" y="152400"/>
                  <a:pt x="422917" y="138642"/>
                  <a:pt x="488950" y="170392"/>
                </a:cubicBezTo>
                <a:cubicBezTo>
                  <a:pt x="554983" y="202142"/>
                  <a:pt x="608923" y="294560"/>
                  <a:pt x="732748" y="316442"/>
                </a:cubicBezTo>
                <a:cubicBezTo>
                  <a:pt x="856573" y="338324"/>
                  <a:pt x="1231900" y="301687"/>
                  <a:pt x="1231900" y="301687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4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056739" y="2310601"/>
            <a:ext cx="6068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006600" algn="l"/>
              </a:tabLst>
            </a:pPr>
            <a:r>
              <a:rPr lang="en-US" sz="2000" b="1" dirty="0" smtClean="0">
                <a:latin typeface="Gill Sans"/>
                <a:cs typeface="Gill Sans"/>
              </a:rPr>
              <a:t>genome		</a:t>
            </a:r>
            <a:r>
              <a:rPr lang="en-US" sz="2000" dirty="0" smtClean="0">
                <a:latin typeface="Gill Sans"/>
                <a:cs typeface="Gill Sans"/>
              </a:rPr>
              <a:t>full DNA sequence of an organism</a:t>
            </a:r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056739" y="3269483"/>
            <a:ext cx="675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6600" indent="-2006600"/>
            <a:r>
              <a:rPr lang="en-US" sz="2000" b="1" dirty="0" err="1">
                <a:latin typeface="Gill Sans"/>
                <a:cs typeface="Gill Sans"/>
              </a:rPr>
              <a:t>t</a:t>
            </a:r>
            <a:r>
              <a:rPr lang="en-US" sz="2000" b="1" dirty="0" err="1" smtClean="0">
                <a:latin typeface="Gill Sans"/>
                <a:cs typeface="Gill Sans"/>
              </a:rPr>
              <a:t>ranscriptome</a:t>
            </a:r>
            <a:r>
              <a:rPr lang="en-US" sz="2000" b="1" dirty="0" smtClean="0">
                <a:latin typeface="Gill Sans"/>
                <a:cs typeface="Gill Sans"/>
              </a:rPr>
              <a:t> </a:t>
            </a:r>
            <a:r>
              <a:rPr lang="en-US" sz="2000" dirty="0">
                <a:latin typeface="Gill Sans"/>
                <a:cs typeface="Gill Sans"/>
              </a:rPr>
              <a:t>	</a:t>
            </a:r>
            <a:r>
              <a:rPr lang="en-US" sz="2000" dirty="0" smtClean="0">
                <a:latin typeface="Gill Sans"/>
                <a:cs typeface="Gill Sans"/>
              </a:rPr>
              <a:t>	set of all RNA molecules produced in 	one or a population of cells</a:t>
            </a:r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056739" y="4159488"/>
            <a:ext cx="675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6600" indent="-2006600"/>
            <a:r>
              <a:rPr lang="en-US" sz="2000" b="1" dirty="0" smtClean="0">
                <a:latin typeface="Gill Sans"/>
                <a:cs typeface="Gill Sans"/>
              </a:rPr>
              <a:t>proteome</a:t>
            </a:r>
            <a:r>
              <a:rPr lang="en-US" sz="2000" dirty="0" smtClean="0">
                <a:latin typeface="Gill Sans"/>
                <a:cs typeface="Gill Sans"/>
              </a:rPr>
              <a:t> 		set of expressed proteins in one or a 	population of cells</a:t>
            </a:r>
            <a:endParaRPr lang="en-US" sz="20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rgbClr val="A6A6A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rgbClr val="A6A6A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rgbClr val="A6A6A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A6A6A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796026" y="2612919"/>
            <a:ext cx="92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164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22586"/>
            <a:ext cx="8229600" cy="8556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Rockwell"/>
                <a:cs typeface="Rockwell"/>
              </a:rPr>
              <a:t>Methods of investigation</a:t>
            </a:r>
            <a:endParaRPr lang="en-US" sz="3200" dirty="0">
              <a:latin typeface="Rockwell"/>
              <a:cs typeface="Rockwel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30300"/>
            <a:ext cx="8229600" cy="1588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6742" y="23413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DNA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978" y="32694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R</a:t>
            </a:r>
            <a:r>
              <a:rPr lang="en-US" dirty="0" smtClean="0">
                <a:latin typeface="Gill Sans"/>
                <a:cs typeface="Gill Sans"/>
              </a:rPr>
              <a:t>NA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112" y="419758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PROTEIN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54690" y="2989303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54690" y="3930107"/>
            <a:ext cx="554555" cy="1588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83278" y="2342383"/>
            <a:ext cx="669083" cy="39389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440" y="2982251"/>
            <a:ext cx="4517486" cy="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2926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383504" y="2586963"/>
            <a:ext cx="482600" cy="395288"/>
          </a:xfrm>
          <a:prstGeom prst="roundRect">
            <a:avLst/>
          </a:prstGeom>
          <a:solidFill>
            <a:srgbClr val="A6A6A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449626" y="2586963"/>
            <a:ext cx="698500" cy="395288"/>
          </a:xfrm>
          <a:prstGeom prst="roundRect">
            <a:avLst/>
          </a:prstGeom>
          <a:solidFill>
            <a:srgbClr val="A6A6A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884726" y="2586963"/>
            <a:ext cx="393700" cy="395288"/>
          </a:xfrm>
          <a:prstGeom prst="roundRect">
            <a:avLst/>
          </a:prstGeom>
          <a:solidFill>
            <a:srgbClr val="A6A6A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512478" y="2586963"/>
            <a:ext cx="762000" cy="395288"/>
          </a:xfrm>
          <a:prstGeom prst="roundRect">
            <a:avLst/>
          </a:prstGeom>
          <a:solidFill>
            <a:srgbClr val="A6A6A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042578" y="2586963"/>
            <a:ext cx="279400" cy="395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796026" y="2612919"/>
            <a:ext cx="92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/>
                <a:cs typeface="Gill Sans"/>
              </a:rPr>
              <a:t>g</a:t>
            </a:r>
            <a:r>
              <a:rPr lang="en-US" dirty="0" smtClean="0">
                <a:latin typeface="Gill Sans"/>
                <a:cs typeface="Gill Sans"/>
              </a:rPr>
              <a:t>enome 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7031" y="2040548"/>
            <a:ext cx="70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genes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96026" y="3399762"/>
            <a:ext cx="7173992" cy="7782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Sequence similarity (</a:t>
            </a:r>
            <a:r>
              <a:rPr lang="en-US" sz="2000" i="1" dirty="0" smtClean="0">
                <a:solidFill>
                  <a:srgbClr val="404040"/>
                </a:solidFill>
                <a:latin typeface="Gill Sans"/>
                <a:cs typeface="Gill Sans"/>
              </a:rPr>
              <a:t>homology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) may indicate functional similarity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457200" y="1183968"/>
            <a:ext cx="8229600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1 – High-throughput experimental measurements (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omics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 data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  <a:cs typeface="Rockwell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  <a:cs typeface="Rockwell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01708" y="1646435"/>
            <a:ext cx="6831092" cy="51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404040"/>
                </a:solidFill>
                <a:latin typeface="Gill Sans"/>
                <a:cs typeface="Gill Sans"/>
              </a:rPr>
              <a:t>Example</a:t>
            </a:r>
            <a:r>
              <a:rPr lang="en-US" sz="2000" dirty="0" smtClean="0">
                <a:solidFill>
                  <a:srgbClr val="404040"/>
                </a:solidFill>
                <a:latin typeface="Gill Sans"/>
                <a:cs typeface="Gill Sans"/>
              </a:rPr>
              <a:t>: DNA sequencing to obtain genomic sequence</a:t>
            </a:r>
            <a:endParaRPr lang="en-US" sz="2000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2426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1248</Words>
  <Application>Microsoft Macintosh PowerPoint</Application>
  <PresentationFormat>On-screen Show (4:3)</PresentationFormat>
  <Paragraphs>328</Paragraphs>
  <Slides>33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Primer 2  Systems Biology and Omics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BCGSC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2  Systems Biology and Omics Data</dc:title>
  <dc:creator>Cydney Nielsen</dc:creator>
  <cp:lastModifiedBy>Cydney Nielsen</cp:lastModifiedBy>
  <cp:revision>53</cp:revision>
  <dcterms:created xsi:type="dcterms:W3CDTF">2012-10-11T21:17:10Z</dcterms:created>
  <dcterms:modified xsi:type="dcterms:W3CDTF">2012-10-14T07:57:32Z</dcterms:modified>
</cp:coreProperties>
</file>